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8" r:id="rId1"/>
    <p:sldMasterId id="2147483941" r:id="rId2"/>
    <p:sldMasterId id="2147483953" r:id="rId3"/>
  </p:sldMasterIdLst>
  <p:notesMasterIdLst>
    <p:notesMasterId r:id="rId62"/>
  </p:notesMasterIdLst>
  <p:handoutMasterIdLst>
    <p:handoutMasterId r:id="rId63"/>
  </p:handoutMasterIdLst>
  <p:sldIdLst>
    <p:sldId id="256" r:id="rId4"/>
    <p:sldId id="257" r:id="rId5"/>
    <p:sldId id="359" r:id="rId6"/>
    <p:sldId id="399" r:id="rId7"/>
    <p:sldId id="372" r:id="rId8"/>
    <p:sldId id="374" r:id="rId9"/>
    <p:sldId id="260" r:id="rId10"/>
    <p:sldId id="266" r:id="rId11"/>
    <p:sldId id="263" r:id="rId12"/>
    <p:sldId id="407" r:id="rId13"/>
    <p:sldId id="408" r:id="rId14"/>
    <p:sldId id="392" r:id="rId15"/>
    <p:sldId id="400" r:id="rId16"/>
    <p:sldId id="380" r:id="rId17"/>
    <p:sldId id="373" r:id="rId18"/>
    <p:sldId id="409" r:id="rId19"/>
    <p:sldId id="375" r:id="rId20"/>
    <p:sldId id="379" r:id="rId21"/>
    <p:sldId id="377" r:id="rId22"/>
    <p:sldId id="382" r:id="rId23"/>
    <p:sldId id="383" r:id="rId24"/>
    <p:sldId id="376" r:id="rId25"/>
    <p:sldId id="388" r:id="rId26"/>
    <p:sldId id="411" r:id="rId27"/>
    <p:sldId id="360" r:id="rId28"/>
    <p:sldId id="361" r:id="rId29"/>
    <p:sldId id="362" r:id="rId30"/>
    <p:sldId id="363" r:id="rId31"/>
    <p:sldId id="364" r:id="rId32"/>
    <p:sldId id="365" r:id="rId33"/>
    <p:sldId id="366" r:id="rId34"/>
    <p:sldId id="367" r:id="rId35"/>
    <p:sldId id="368" r:id="rId36"/>
    <p:sldId id="369" r:id="rId37"/>
    <p:sldId id="370" r:id="rId38"/>
    <p:sldId id="401" r:id="rId39"/>
    <p:sldId id="402" r:id="rId40"/>
    <p:sldId id="403" r:id="rId41"/>
    <p:sldId id="404" r:id="rId42"/>
    <p:sldId id="405" r:id="rId43"/>
    <p:sldId id="406" r:id="rId44"/>
    <p:sldId id="410" r:id="rId45"/>
    <p:sldId id="378" r:id="rId46"/>
    <p:sldId id="394" r:id="rId47"/>
    <p:sldId id="393" r:id="rId48"/>
    <p:sldId id="412" r:id="rId49"/>
    <p:sldId id="280" r:id="rId50"/>
    <p:sldId id="386" r:id="rId51"/>
    <p:sldId id="391" r:id="rId52"/>
    <p:sldId id="397" r:id="rId53"/>
    <p:sldId id="291" r:id="rId54"/>
    <p:sldId id="398" r:id="rId55"/>
    <p:sldId id="292" r:id="rId56"/>
    <p:sldId id="395" r:id="rId57"/>
    <p:sldId id="293" r:id="rId58"/>
    <p:sldId id="396" r:id="rId59"/>
    <p:sldId id="384" r:id="rId60"/>
    <p:sldId id="385" r:id="rId61"/>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123" d="100"/>
          <a:sy n="123" d="100"/>
        </p:scale>
        <p:origin x="114" y="13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DCB6C9C-730C-41C7-A9C9-F278B00D8AD0}" type="datetimeFigureOut">
              <a:rPr lang="en-US" smtClean="0"/>
              <a:t>11/1/2019</a:t>
            </a:fld>
            <a:endParaRPr lang="en-US" dirty="0"/>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828CAF91-AC8C-42B6-8A9E-92B4FA875059}" type="slidenum">
              <a:rPr lang="en-US" smtClean="0"/>
              <a:t>‹#›</a:t>
            </a:fld>
            <a:endParaRPr lang="en-US" dirty="0"/>
          </a:p>
        </p:txBody>
      </p:sp>
    </p:spTree>
    <p:extLst>
      <p:ext uri="{BB962C8B-B14F-4D97-AF65-F5344CB8AC3E}">
        <p14:creationId xmlns:p14="http://schemas.microsoft.com/office/powerpoint/2010/main" val="286448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9D3A221-A369-4625-A315-95167EF593C3}" type="datetimeFigureOut">
              <a:rPr lang="en-US" smtClean="0"/>
              <a:t>11/1/2019</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272D622-3D2E-4E41-8E11-4F6B284A3546}" type="slidenum">
              <a:rPr lang="en-US" smtClean="0"/>
              <a:t>‹#›</a:t>
            </a:fld>
            <a:endParaRPr lang="en-US" dirty="0"/>
          </a:p>
        </p:txBody>
      </p:sp>
    </p:spTree>
    <p:extLst>
      <p:ext uri="{BB962C8B-B14F-4D97-AF65-F5344CB8AC3E}">
        <p14:creationId xmlns:p14="http://schemas.microsoft.com/office/powerpoint/2010/main" val="3538564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72D622-3D2E-4E41-8E11-4F6B284A3546}" type="slidenum">
              <a:rPr lang="en-US" smtClean="0"/>
              <a:t>55</a:t>
            </a:fld>
            <a:endParaRPr lang="en-US" dirty="0"/>
          </a:p>
        </p:txBody>
      </p:sp>
    </p:spTree>
    <p:extLst>
      <p:ext uri="{BB962C8B-B14F-4D97-AF65-F5344CB8AC3E}">
        <p14:creationId xmlns:p14="http://schemas.microsoft.com/office/powerpoint/2010/main" val="524627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018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2" name="Rectangle 1"/>
          <p:cNvSpPr/>
          <p:nvPr userDrawn="1"/>
        </p:nvSpPr>
        <p:spPr>
          <a:xfrm>
            <a:off x="10992000" y="0"/>
            <a:ext cx="120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3" name="Picture Placeholder 2"/>
          <p:cNvSpPr>
            <a:spLocks noGrp="1"/>
          </p:cNvSpPr>
          <p:nvPr>
            <p:ph type="pic" idx="12" hasCustomPrompt="1"/>
          </p:nvPr>
        </p:nvSpPr>
        <p:spPr>
          <a:xfrm>
            <a:off x="7749211" y="0"/>
            <a:ext cx="3264000" cy="685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4" name="Picture Placeholder 2"/>
          <p:cNvSpPr>
            <a:spLocks noGrp="1"/>
          </p:cNvSpPr>
          <p:nvPr>
            <p:ph type="pic" idx="13" hasCustomPrompt="1"/>
          </p:nvPr>
        </p:nvSpPr>
        <p:spPr>
          <a:xfrm>
            <a:off x="3303460" y="0"/>
            <a:ext cx="3264000" cy="685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5" name="Rectangle 4"/>
          <p:cNvSpPr/>
          <p:nvPr userDrawn="1"/>
        </p:nvSpPr>
        <p:spPr>
          <a:xfrm>
            <a:off x="6555024" y="0"/>
            <a:ext cx="1200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Tree>
    <p:extLst>
      <p:ext uri="{BB962C8B-B14F-4D97-AF65-F5344CB8AC3E}">
        <p14:creationId xmlns:p14="http://schemas.microsoft.com/office/powerpoint/2010/main" val="1600502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2" name="Picture Placeholder 2"/>
          <p:cNvSpPr>
            <a:spLocks noGrp="1"/>
          </p:cNvSpPr>
          <p:nvPr>
            <p:ph type="pic" idx="13" hasCustomPrompt="1"/>
          </p:nvPr>
        </p:nvSpPr>
        <p:spPr>
          <a:xfrm>
            <a:off x="572592" y="1220755"/>
            <a:ext cx="5472608" cy="249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3" name="Picture Placeholder 2"/>
          <p:cNvSpPr>
            <a:spLocks noGrp="1"/>
          </p:cNvSpPr>
          <p:nvPr>
            <p:ph type="pic" idx="15" hasCustomPrompt="1"/>
          </p:nvPr>
        </p:nvSpPr>
        <p:spPr>
          <a:xfrm>
            <a:off x="6192011" y="1220755"/>
            <a:ext cx="5472608" cy="249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4" name="Picture Placeholder 2"/>
          <p:cNvSpPr>
            <a:spLocks noGrp="1"/>
          </p:cNvSpPr>
          <p:nvPr>
            <p:ph type="pic" idx="16" hasCustomPrompt="1"/>
          </p:nvPr>
        </p:nvSpPr>
        <p:spPr>
          <a:xfrm>
            <a:off x="572592" y="3883653"/>
            <a:ext cx="5472608" cy="249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Text Placeholder 9"/>
          <p:cNvSpPr>
            <a:spLocks noGrp="1"/>
          </p:cNvSpPr>
          <p:nvPr>
            <p:ph type="body" sz="quarter" idx="10" hasCustomPrompt="1"/>
          </p:nvPr>
        </p:nvSpPr>
        <p:spPr>
          <a:xfrm>
            <a:off x="0" y="240838"/>
            <a:ext cx="12192000" cy="768085"/>
          </a:xfrm>
          <a:prstGeom prst="rect">
            <a:avLst/>
          </a:prstGeom>
        </p:spPr>
        <p:txBody>
          <a:bodyPr anchor="ctr"/>
          <a:lstStyle>
            <a:lvl1pPr marL="0" indent="0" algn="ctr">
              <a:buNone/>
              <a:defRPr sz="4800" b="0" baseline="0">
                <a:latin typeface="+mj-lt"/>
                <a:cs typeface="Arial" pitchFamily="34" charset="0"/>
              </a:defRPr>
            </a:lvl1pPr>
          </a:lstStyle>
          <a:p>
            <a:pPr lvl="0"/>
            <a:r>
              <a:rPr lang="en-US" altLang="ko-KR" dirty="0"/>
              <a:t>BASIC LAYOUT</a:t>
            </a:r>
          </a:p>
        </p:txBody>
      </p:sp>
      <p:sp>
        <p:nvSpPr>
          <p:cNvPr id="9" name="Rectangle 8"/>
          <p:cNvSpPr/>
          <p:nvPr userDrawn="1"/>
        </p:nvSpPr>
        <p:spPr>
          <a:xfrm>
            <a:off x="6192619" y="3883653"/>
            <a:ext cx="5472000" cy="24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Tree>
    <p:extLst>
      <p:ext uri="{BB962C8B-B14F-4D97-AF65-F5344CB8AC3E}">
        <p14:creationId xmlns:p14="http://schemas.microsoft.com/office/powerpoint/2010/main" val="3103782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2" name="Rectangle 1"/>
          <p:cNvSpPr/>
          <p:nvPr userDrawn="1"/>
        </p:nvSpPr>
        <p:spPr>
          <a:xfrm>
            <a:off x="6110731" y="0"/>
            <a:ext cx="304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3" name="Picture Placeholder 2"/>
          <p:cNvSpPr>
            <a:spLocks noGrp="1"/>
          </p:cNvSpPr>
          <p:nvPr>
            <p:ph type="pic" idx="10" hasCustomPrompt="1"/>
          </p:nvPr>
        </p:nvSpPr>
        <p:spPr>
          <a:xfrm>
            <a:off x="9144000" y="931704"/>
            <a:ext cx="3048000" cy="24962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4" name="Picture Placeholder 2"/>
          <p:cNvSpPr>
            <a:spLocks noGrp="1"/>
          </p:cNvSpPr>
          <p:nvPr>
            <p:ph type="pic" idx="11" hasCustomPrompt="1"/>
          </p:nvPr>
        </p:nvSpPr>
        <p:spPr>
          <a:xfrm>
            <a:off x="6110731" y="3438142"/>
            <a:ext cx="3048000" cy="24962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3065271" y="932723"/>
            <a:ext cx="3048000" cy="24962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0" y="3439160"/>
            <a:ext cx="3048000" cy="24962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592755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2" name="Picture Placeholder 2"/>
          <p:cNvSpPr>
            <a:spLocks noGrp="1"/>
          </p:cNvSpPr>
          <p:nvPr>
            <p:ph type="pic" idx="13" hasCustomPrompt="1"/>
          </p:nvPr>
        </p:nvSpPr>
        <p:spPr>
          <a:xfrm>
            <a:off x="431371" y="331259"/>
            <a:ext cx="4392149"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3" name="Picture Placeholder 2"/>
          <p:cNvSpPr>
            <a:spLocks noGrp="1"/>
          </p:cNvSpPr>
          <p:nvPr>
            <p:ph type="pic" idx="14" hasCustomPrompt="1"/>
          </p:nvPr>
        </p:nvSpPr>
        <p:spPr>
          <a:xfrm>
            <a:off x="4895413" y="2443493"/>
            <a:ext cx="2016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4" name="Picture Placeholder 2"/>
          <p:cNvSpPr>
            <a:spLocks noGrp="1"/>
          </p:cNvSpPr>
          <p:nvPr>
            <p:ph type="pic" idx="15" hasCustomPrompt="1"/>
          </p:nvPr>
        </p:nvSpPr>
        <p:spPr>
          <a:xfrm>
            <a:off x="2807520" y="4555728"/>
            <a:ext cx="4103893"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Picture Placeholder 2"/>
          <p:cNvSpPr>
            <a:spLocks noGrp="1"/>
          </p:cNvSpPr>
          <p:nvPr>
            <p:ph type="pic" idx="16" hasCustomPrompt="1"/>
          </p:nvPr>
        </p:nvSpPr>
        <p:spPr>
          <a:xfrm>
            <a:off x="431371" y="2443493"/>
            <a:ext cx="2304256" cy="412845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7" hasCustomPrompt="1"/>
          </p:nvPr>
        </p:nvSpPr>
        <p:spPr>
          <a:xfrm>
            <a:off x="2807520" y="2442732"/>
            <a:ext cx="2016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8" hasCustomPrompt="1"/>
          </p:nvPr>
        </p:nvSpPr>
        <p:spPr>
          <a:xfrm>
            <a:off x="4895413" y="331259"/>
            <a:ext cx="2016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738838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623392" y="260648"/>
            <a:ext cx="11233248"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623392" y="1028733"/>
            <a:ext cx="11233248"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4" name="Picture 2" descr="D:\Fullppt\005-PNG이미지\노트북.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47862" y="1358900"/>
            <a:ext cx="8015881" cy="4077011"/>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p:cNvSpPr>
            <a:spLocks noGrp="1"/>
          </p:cNvSpPr>
          <p:nvPr>
            <p:ph type="pic" idx="1" hasCustomPrompt="1"/>
          </p:nvPr>
        </p:nvSpPr>
        <p:spPr>
          <a:xfrm>
            <a:off x="7044605" y="1887241"/>
            <a:ext cx="3778671" cy="281894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895438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97663" y="1700809"/>
            <a:ext cx="3368013" cy="33581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18143" y="1700809"/>
            <a:ext cx="3368013" cy="335815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2331488" y="1832542"/>
            <a:ext cx="3092437" cy="211311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6649232" y="1832542"/>
            <a:ext cx="3092437" cy="211311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Text Placeholder 9"/>
          <p:cNvSpPr>
            <a:spLocks noGrp="1"/>
          </p:cNvSpPr>
          <p:nvPr>
            <p:ph type="body" sz="quarter" idx="10" hasCustomPrompt="1"/>
          </p:nvPr>
        </p:nvSpPr>
        <p:spPr>
          <a:xfrm>
            <a:off x="623392" y="260648"/>
            <a:ext cx="11233248"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7" name="Text Placeholder 9"/>
          <p:cNvSpPr>
            <a:spLocks noGrp="1"/>
          </p:cNvSpPr>
          <p:nvPr>
            <p:ph type="body" sz="quarter" idx="11" hasCustomPrompt="1"/>
          </p:nvPr>
        </p:nvSpPr>
        <p:spPr>
          <a:xfrm>
            <a:off x="623392" y="1028733"/>
            <a:ext cx="11233248"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769037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0203" y="1364402"/>
            <a:ext cx="4032448" cy="4883215"/>
          </a:xfrm>
          <a:prstGeom prst="rect">
            <a:avLst/>
          </a:prstGeom>
          <a:noFill/>
          <a:extLst>
            <a:ext uri="{909E8E84-426E-40DD-AFC4-6F175D3DCCD1}">
              <a14:hiddenFill xmlns:a14="http://schemas.microsoft.com/office/drawing/2010/main">
                <a:solidFill>
                  <a:srgbClr val="FFFFFF"/>
                </a:solidFill>
              </a14:hiddenFill>
            </a:ext>
          </a:extLst>
        </p:spPr>
      </p:pic>
      <p:sp>
        <p:nvSpPr>
          <p:cNvPr id="3" name="Picture Placeholder 2"/>
          <p:cNvSpPr>
            <a:spLocks noGrp="1"/>
          </p:cNvSpPr>
          <p:nvPr>
            <p:ph type="pic" idx="1" hasCustomPrompt="1"/>
          </p:nvPr>
        </p:nvSpPr>
        <p:spPr>
          <a:xfrm>
            <a:off x="8916885" y="1552396"/>
            <a:ext cx="2325592" cy="3592325"/>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4" name="Picture Placeholder 2"/>
          <p:cNvSpPr>
            <a:spLocks noGrp="1"/>
          </p:cNvSpPr>
          <p:nvPr>
            <p:ph type="pic" idx="12" hasCustomPrompt="1"/>
          </p:nvPr>
        </p:nvSpPr>
        <p:spPr>
          <a:xfrm>
            <a:off x="6929107" y="1901655"/>
            <a:ext cx="2325592" cy="3592325"/>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Text Placeholder 9"/>
          <p:cNvSpPr>
            <a:spLocks noGrp="1"/>
          </p:cNvSpPr>
          <p:nvPr>
            <p:ph type="body" sz="quarter" idx="10" hasCustomPrompt="1"/>
          </p:nvPr>
        </p:nvSpPr>
        <p:spPr>
          <a:xfrm>
            <a:off x="623392" y="260648"/>
            <a:ext cx="11233248"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p:cNvSpPr>
            <a:spLocks noGrp="1"/>
          </p:cNvSpPr>
          <p:nvPr>
            <p:ph type="body" sz="quarter" idx="11" hasCustomPrompt="1"/>
          </p:nvPr>
        </p:nvSpPr>
        <p:spPr>
          <a:xfrm>
            <a:off x="623392" y="1028733"/>
            <a:ext cx="11233248"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32524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472011" y="1508786"/>
            <a:ext cx="3799787" cy="4865561"/>
            <a:chOff x="354008" y="1131589"/>
            <a:chExt cx="2849840" cy="3649171"/>
          </a:xfrm>
        </p:grpSpPr>
        <p:sp>
          <p:nvSpPr>
            <p:cNvPr id="6" name="Rounded Rectangle 5"/>
            <p:cNvSpPr/>
            <p:nvPr/>
          </p:nvSpPr>
          <p:spPr>
            <a:xfrm>
              <a:off x="354008" y="1131589"/>
              <a:ext cx="2849840" cy="3649171"/>
            </a:xfrm>
            <a:prstGeom prst="roundRect">
              <a:avLst>
                <a:gd name="adj" fmla="val 3968"/>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grpSp>
    </p:spTree>
    <p:extLst>
      <p:ext uri="{BB962C8B-B14F-4D97-AF65-F5344CB8AC3E}">
        <p14:creationId xmlns:p14="http://schemas.microsoft.com/office/powerpoint/2010/main" val="2845258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131741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17383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298197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705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5BB1C6-BF8F-4481-8AB2-603A1C8A906A}" type="datetimeFigureOut">
              <a:rPr lang="en-US" smtClean="0"/>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57986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5BB1C6-BF8F-4481-8AB2-603A1C8A906A}" type="datetimeFigureOut">
              <a:rPr lang="en-US" smtClean="0"/>
              <a:t>11/1/2019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10061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243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11/1/2019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2526723"/>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35BB1C6-BF8F-4481-8AB2-603A1C8A906A}" type="datetimeFigureOut">
              <a:rPr lang="en-US" smtClean="0"/>
              <a:t>11/1/2019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1778601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5698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73384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5402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11/1/2019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244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1385491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59044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58843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1657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742153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980189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399716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69594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44472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699634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01654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623392" y="260648"/>
            <a:ext cx="11233248"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623392" y="1028733"/>
            <a:ext cx="11233248"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5924716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175400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131016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14794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069463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96220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6356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40838"/>
            <a:ext cx="12192000" cy="768085"/>
          </a:xfrm>
          <a:prstGeom prst="rect">
            <a:avLst/>
          </a:prstGeom>
        </p:spPr>
        <p:txBody>
          <a:bodyPr anchor="ctr"/>
          <a:lstStyle>
            <a:lvl1pPr marL="0" indent="0" algn="ctr">
              <a:buNone/>
              <a:defRPr sz="4800" b="0" baseline="0">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1809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255573" y="164638"/>
            <a:ext cx="9936427"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255573" y="932723"/>
            <a:ext cx="9936427"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896007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3601245" y="430000"/>
            <a:ext cx="2110712" cy="1846873"/>
          </a:xfrm>
          <a:prstGeom prst="rect">
            <a:avLst/>
          </a:prstGeom>
          <a:solidFill>
            <a:schemeClr val="bg1">
              <a:lumMod val="95000"/>
            </a:schemeClr>
          </a:solidFill>
          <a:ln w="19050">
            <a:solidFill>
              <a:schemeClr val="accent2"/>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Picture Placeholder 2"/>
          <p:cNvSpPr>
            <a:spLocks noGrp="1"/>
          </p:cNvSpPr>
          <p:nvPr>
            <p:ph type="pic" idx="11" hasCustomPrompt="1"/>
          </p:nvPr>
        </p:nvSpPr>
        <p:spPr>
          <a:xfrm>
            <a:off x="3601245" y="2531480"/>
            <a:ext cx="2110712" cy="1846873"/>
          </a:xfrm>
          <a:prstGeom prst="rect">
            <a:avLst/>
          </a:prstGeom>
          <a:solidFill>
            <a:schemeClr val="bg1">
              <a:lumMod val="95000"/>
            </a:schemeClr>
          </a:solidFill>
          <a:ln w="19050">
            <a:solidFill>
              <a:schemeClr val="accent3"/>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601245" y="4632960"/>
            <a:ext cx="2110712" cy="1846873"/>
          </a:xfrm>
          <a:prstGeom prst="rect">
            <a:avLst/>
          </a:prstGeom>
          <a:solidFill>
            <a:schemeClr val="bg1">
              <a:lumMod val="95000"/>
            </a:schemeClr>
          </a:solidFill>
          <a:ln w="19050">
            <a:solidFill>
              <a:schemeClr val="accent4"/>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906280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10822" y="1124744"/>
            <a:ext cx="10770357" cy="2880320"/>
          </a:xfrm>
          <a:prstGeom prst="rect">
            <a:avLst/>
          </a:prstGeom>
          <a:solidFill>
            <a:schemeClr val="bg1">
              <a:lumMod val="95000"/>
            </a:schemeClr>
          </a:solidFill>
          <a:ln w="38100">
            <a:noFill/>
          </a:ln>
        </p:spPr>
        <p:txBody>
          <a:bodyPr anchor="ctr"/>
          <a:lstStyle>
            <a:lvl1pPr marL="0" indent="0" algn="ctr">
              <a:buNone/>
              <a:defRPr sz="1867"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5" name="Picture Placeholder 2"/>
          <p:cNvSpPr>
            <a:spLocks noGrp="1"/>
          </p:cNvSpPr>
          <p:nvPr>
            <p:ph type="pic" idx="13" hasCustomPrompt="1"/>
          </p:nvPr>
        </p:nvSpPr>
        <p:spPr>
          <a:xfrm>
            <a:off x="5375222" y="3300479"/>
            <a:ext cx="1416157" cy="1416157"/>
          </a:xfrm>
          <a:prstGeom prst="ellipse">
            <a:avLst/>
          </a:prstGeom>
          <a:solidFill>
            <a:schemeClr val="bg1">
              <a:lumMod val="95000"/>
            </a:schemeClr>
          </a:solidFill>
          <a:ln w="38100">
            <a:solidFill>
              <a:schemeClr val="accent1"/>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Text Placeholder 9"/>
          <p:cNvSpPr>
            <a:spLocks noGrp="1"/>
          </p:cNvSpPr>
          <p:nvPr>
            <p:ph type="body" sz="quarter" idx="10" hasCustomPrompt="1"/>
          </p:nvPr>
        </p:nvSpPr>
        <p:spPr>
          <a:xfrm>
            <a:off x="0" y="2408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152509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3" name="Rectangle 2"/>
          <p:cNvSpPr/>
          <p:nvPr userDrawn="1"/>
        </p:nvSpPr>
        <p:spPr>
          <a:xfrm>
            <a:off x="8016213" y="0"/>
            <a:ext cx="41757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 name="Picture Placeholder 2"/>
          <p:cNvSpPr>
            <a:spLocks noGrp="1"/>
          </p:cNvSpPr>
          <p:nvPr>
            <p:ph type="pic" idx="1" hasCustomPrompt="1"/>
          </p:nvPr>
        </p:nvSpPr>
        <p:spPr>
          <a:xfrm>
            <a:off x="4175787" y="0"/>
            <a:ext cx="3840427" cy="685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675007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13.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115382"/>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11/1/2019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851973"/>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B02557A-7053-4340-A874-8AB926A8EDA1}" type="datetimeFigureOut">
              <a:rPr lang="en-US" smtClean="0"/>
              <a:pPr/>
              <a:t>11/1/2019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032230661"/>
      </p:ext>
    </p:extLst>
  </p:cSld>
  <p:clrMap bg1="dk1" tx1="lt1" bg2="dk2" tx2="lt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 id="2147483970"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hyperlink" Target="https://www.mthcc.org/" TargetMode="Externa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mailto:Kyrsten.Brinkley@mtha.org" TargetMode="External"/><Relationship Id="rId2" Type="http://schemas.openxmlformats.org/officeDocument/2006/relationships/hyperlink" Target="mailto:Kitty.songer@mtha.org" TargetMode="External"/><Relationship Id="rId1" Type="http://schemas.openxmlformats.org/officeDocument/2006/relationships/slideLayout" Target="../slideLayouts/slideLayout19.xml"/><Relationship Id="rId4" Type="http://schemas.openxmlformats.org/officeDocument/2006/relationships/hyperlink" Target="mailto:Greg.simon@mtha.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mailto:greg.simon@mtha.org" TargetMode="External"/><Relationship Id="rId2" Type="http://schemas.openxmlformats.org/officeDocument/2006/relationships/hyperlink" Target="mailto:kyrsten.brinkley@mtha.org" TargetMode="Externa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hyperlink" Target="https://cdp.dhs.gov/" TargetMode="Externa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9.xml"/><Relationship Id="rId1" Type="http://schemas.openxmlformats.org/officeDocument/2006/relationships/video" Target="https://www.youtube.com/embed/uce0w24x5IY" TargetMode="Externa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3.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hyperlink" Target="https://www.cms.gov/Medicare/Provider-Enrollment-and-Certification/SurveyCertEmergPrep/1135-Waivers.html" TargetMode="Externa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hyperlink" Target="mailto:cindee.mckee@mtha.org" TargetMode="External"/><Relationship Id="rId2" Type="http://schemas.openxmlformats.org/officeDocument/2006/relationships/hyperlink" Target="mailto:dmcgiboney@mt.gov" TargetMode="External"/><Relationship Id="rId1" Type="http://schemas.openxmlformats.org/officeDocument/2006/relationships/slideLayout" Target="../slideLayouts/slideLayout21.xml"/><Relationship Id="rId6" Type="http://schemas.openxmlformats.org/officeDocument/2006/relationships/hyperlink" Target="mailto:Greg.simon@mtha.org" TargetMode="External"/><Relationship Id="rId5" Type="http://schemas.openxmlformats.org/officeDocument/2006/relationships/hyperlink" Target="mailto:kyrsten.brinkley@mtha.org" TargetMode="External"/><Relationship Id="rId4" Type="http://schemas.openxmlformats.org/officeDocument/2006/relationships/hyperlink" Target="mailto:kitty.songer@mtha.org"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mailto:BHodges@bighornhospital.org"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solidFill>
                  <a:schemeClr val="accent2">
                    <a:lumMod val="50000"/>
                  </a:schemeClr>
                </a:solidFill>
              </a:rPr>
              <a:t>Southern Coalition Regional Meeting</a:t>
            </a:r>
            <a:endParaRPr lang="en-US" sz="5400" dirty="0">
              <a:solidFill>
                <a:schemeClr val="accent2">
                  <a:lumMod val="50000"/>
                </a:schemeClr>
              </a:solidFill>
            </a:endParaRPr>
          </a:p>
        </p:txBody>
      </p:sp>
      <p:sp>
        <p:nvSpPr>
          <p:cNvPr id="3" name="Subtitle 2"/>
          <p:cNvSpPr>
            <a:spLocks noGrp="1"/>
          </p:cNvSpPr>
          <p:nvPr>
            <p:ph type="subTitle" idx="1"/>
          </p:nvPr>
        </p:nvSpPr>
        <p:spPr/>
        <p:txBody>
          <a:bodyPr>
            <a:normAutofit/>
          </a:bodyPr>
          <a:lstStyle/>
          <a:p>
            <a:pPr algn="ctr"/>
            <a:r>
              <a:rPr lang="en-US" sz="3200" dirty="0" smtClean="0"/>
              <a:t>November 5, 2019 </a:t>
            </a:r>
          </a:p>
          <a:p>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6080" y="286720"/>
            <a:ext cx="6400800" cy="2890433"/>
          </a:xfrm>
          <a:prstGeom prst="rect">
            <a:avLst/>
          </a:prstGeom>
        </p:spPr>
      </p:pic>
    </p:spTree>
    <p:extLst>
      <p:ext uri="{BB962C8B-B14F-4D97-AF65-F5344CB8AC3E}">
        <p14:creationId xmlns:p14="http://schemas.microsoft.com/office/powerpoint/2010/main" val="1367005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2">
                    <a:lumMod val="50000"/>
                  </a:schemeClr>
                </a:solidFill>
              </a:rPr>
              <a:t>Benefits of being a member of the coalition……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Guidance with the Emergency Preparedness </a:t>
            </a:r>
            <a:r>
              <a:rPr lang="en-US" dirty="0" smtClean="0"/>
              <a:t>Rule</a:t>
            </a:r>
          </a:p>
          <a:p>
            <a:pPr marL="0" indent="0">
              <a:buNone/>
            </a:pPr>
            <a:endParaRPr lang="en-US" dirty="0"/>
          </a:p>
          <a:p>
            <a:pPr>
              <a:buFont typeface="Arial" panose="020B0604020202020204" pitchFamily="34" charset="0"/>
              <a:buChar char="•"/>
            </a:pPr>
            <a:r>
              <a:rPr lang="en-US" dirty="0"/>
              <a:t>Access (free) to </a:t>
            </a:r>
            <a:r>
              <a:rPr lang="en-US" dirty="0" err="1"/>
              <a:t>Juvare</a:t>
            </a:r>
            <a:r>
              <a:rPr lang="en-US" dirty="0"/>
              <a:t> (communication and healthcare resource management platform)</a:t>
            </a:r>
          </a:p>
          <a:p>
            <a:pPr lvl="1"/>
            <a:r>
              <a:rPr lang="en-US" sz="1400" dirty="0" err="1"/>
              <a:t>EMResource</a:t>
            </a:r>
            <a:endParaRPr lang="en-US" sz="1400" dirty="0"/>
          </a:p>
          <a:p>
            <a:pPr lvl="1"/>
            <a:r>
              <a:rPr lang="en-US" sz="1400" dirty="0" err="1"/>
              <a:t>eICS</a:t>
            </a:r>
            <a:endParaRPr lang="en-US" sz="1400" dirty="0"/>
          </a:p>
          <a:p>
            <a:pPr lvl="1"/>
            <a:r>
              <a:rPr lang="en-US" sz="1400" dirty="0"/>
              <a:t>CORES RMS (Volunteer Registry)</a:t>
            </a:r>
          </a:p>
          <a:p>
            <a:endParaRPr lang="en-US" dirty="0"/>
          </a:p>
        </p:txBody>
      </p:sp>
    </p:spTree>
    <p:extLst>
      <p:ext uri="{BB962C8B-B14F-4D97-AF65-F5344CB8AC3E}">
        <p14:creationId xmlns:p14="http://schemas.microsoft.com/office/powerpoint/2010/main" val="64695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the </a:t>
            </a:r>
            <a:r>
              <a:rPr lang="en-US" dirty="0" smtClean="0"/>
              <a:t>coalitions working on, and plans for the future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26723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Required Healthcare Coalition plans for 2019 and beyond</a:t>
            </a:r>
            <a:endParaRPr lang="en-US" dirty="0"/>
          </a:p>
        </p:txBody>
      </p:sp>
      <p:sp>
        <p:nvSpPr>
          <p:cNvPr id="3" name="Content Placeholder 2"/>
          <p:cNvSpPr>
            <a:spLocks noGrp="1"/>
          </p:cNvSpPr>
          <p:nvPr>
            <p:ph idx="1"/>
          </p:nvPr>
        </p:nvSpPr>
        <p:spPr/>
        <p:txBody>
          <a:bodyPr>
            <a:normAutofit/>
          </a:bodyPr>
          <a:lstStyle/>
          <a:p>
            <a:r>
              <a:rPr lang="en-US" b="1" dirty="0" smtClean="0"/>
              <a:t>Preparedness Plan:</a:t>
            </a:r>
          </a:p>
          <a:p>
            <a:pPr lvl="1">
              <a:buFont typeface="Arial" panose="020B0604020202020204" pitchFamily="34" charset="0"/>
              <a:buChar char="•"/>
            </a:pPr>
            <a:r>
              <a:rPr lang="en-US" dirty="0" smtClean="0"/>
              <a:t>Approved by the Executive Committee November 2019</a:t>
            </a:r>
          </a:p>
          <a:p>
            <a:r>
              <a:rPr lang="en-US" b="1" dirty="0" smtClean="0"/>
              <a:t>Response Plan:</a:t>
            </a:r>
          </a:p>
          <a:p>
            <a:pPr lvl="1"/>
            <a:r>
              <a:rPr lang="en-US" dirty="0" smtClean="0"/>
              <a:t>Executive Committee will be reviewing in January or February 2020</a:t>
            </a:r>
          </a:p>
          <a:p>
            <a:r>
              <a:rPr lang="en-US" b="1" dirty="0" smtClean="0"/>
              <a:t>Recovery Plan:</a:t>
            </a:r>
          </a:p>
          <a:p>
            <a:pPr lvl="1"/>
            <a:r>
              <a:rPr lang="en-US" smtClean="0"/>
              <a:t>On hold </a:t>
            </a:r>
            <a:r>
              <a:rPr lang="en-US" dirty="0" smtClean="0"/>
              <a:t>at this time</a:t>
            </a:r>
          </a:p>
          <a:p>
            <a:r>
              <a:rPr lang="en-US" b="1" dirty="0" smtClean="0"/>
              <a:t>High-Risk Infectious Disease Response Strategy:</a:t>
            </a:r>
          </a:p>
          <a:p>
            <a:pPr lvl="1"/>
            <a:r>
              <a:rPr lang="en-US" dirty="0" smtClean="0"/>
              <a:t>Executive Committee reviewed it this month</a:t>
            </a:r>
          </a:p>
          <a:p>
            <a:pPr lvl="1"/>
            <a:r>
              <a:rPr lang="en-US" dirty="0" smtClean="0"/>
              <a:t>Will be approved in January or February 2020</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5804" y="4106889"/>
            <a:ext cx="2634712" cy="2038350"/>
          </a:xfrm>
          <a:prstGeom prst="rect">
            <a:avLst/>
          </a:prstGeom>
        </p:spPr>
      </p:pic>
    </p:spTree>
    <p:extLst>
      <p:ext uri="{BB962C8B-B14F-4D97-AF65-F5344CB8AC3E}">
        <p14:creationId xmlns:p14="http://schemas.microsoft.com/office/powerpoint/2010/main" val="18768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Required Healthcare Coalition </a:t>
            </a:r>
            <a:r>
              <a:rPr lang="en-US" dirty="0" smtClean="0"/>
              <a:t>plans </a:t>
            </a:r>
            <a:r>
              <a:rPr lang="en-US" dirty="0"/>
              <a:t>for </a:t>
            </a:r>
            <a:r>
              <a:rPr lang="en-US" dirty="0" smtClean="0"/>
              <a:t>2019 and </a:t>
            </a:r>
            <a:r>
              <a:rPr lang="en-US" dirty="0"/>
              <a:t>beyond</a:t>
            </a:r>
          </a:p>
        </p:txBody>
      </p:sp>
      <p:sp>
        <p:nvSpPr>
          <p:cNvPr id="3" name="Content Placeholder 2"/>
          <p:cNvSpPr>
            <a:spLocks noGrp="1"/>
          </p:cNvSpPr>
          <p:nvPr>
            <p:ph idx="1"/>
          </p:nvPr>
        </p:nvSpPr>
        <p:spPr/>
        <p:txBody>
          <a:bodyPr/>
          <a:lstStyle/>
          <a:p>
            <a:r>
              <a:rPr lang="en-US" b="1" dirty="0" smtClean="0"/>
              <a:t>PEDS Surge DRAFT Annex:</a:t>
            </a:r>
          </a:p>
          <a:p>
            <a:pPr lvl="1"/>
            <a:r>
              <a:rPr lang="en-US" dirty="0" smtClean="0"/>
              <a:t>Collaborating with EMS-C</a:t>
            </a:r>
          </a:p>
          <a:p>
            <a:pPr lvl="1"/>
            <a:r>
              <a:rPr lang="en-US" dirty="0" smtClean="0"/>
              <a:t>Must complete a tabletop/discussion exercise on plan</a:t>
            </a:r>
          </a:p>
          <a:p>
            <a:pPr lvl="1"/>
            <a:r>
              <a:rPr lang="en-US" dirty="0" smtClean="0"/>
              <a:t>Due April 1, 2020</a:t>
            </a:r>
          </a:p>
          <a:p>
            <a:r>
              <a:rPr lang="en-US" b="1" dirty="0" smtClean="0"/>
              <a:t>EMS Surge Response Plan:</a:t>
            </a:r>
          </a:p>
          <a:p>
            <a:pPr lvl="1"/>
            <a:r>
              <a:rPr lang="en-US" dirty="0" smtClean="0"/>
              <a:t>Working with Jim Detienne on this</a:t>
            </a:r>
          </a:p>
          <a:p>
            <a:pPr lvl="1"/>
            <a:r>
              <a:rPr lang="en-US" dirty="0" smtClean="0"/>
              <a:t>Due April 1, 2020 </a:t>
            </a:r>
          </a:p>
          <a:p>
            <a:r>
              <a:rPr lang="en-US" b="1" dirty="0" smtClean="0"/>
              <a:t>Supply Chain Distribution Plan:</a:t>
            </a:r>
          </a:p>
          <a:p>
            <a:pPr lvl="1"/>
            <a:r>
              <a:rPr lang="en-US" dirty="0" smtClean="0"/>
              <a:t>Working with Grainger </a:t>
            </a:r>
          </a:p>
          <a:p>
            <a:pPr lvl="1"/>
            <a:r>
              <a:rPr lang="en-US" dirty="0" smtClean="0"/>
              <a:t>Due April 1, 2020</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8735" y="3492446"/>
            <a:ext cx="3049373" cy="2228850"/>
          </a:xfrm>
          <a:prstGeom prst="rect">
            <a:avLst/>
          </a:prstGeom>
        </p:spPr>
      </p:pic>
    </p:spTree>
    <p:extLst>
      <p:ext uri="{BB962C8B-B14F-4D97-AF65-F5344CB8AC3E}">
        <p14:creationId xmlns:p14="http://schemas.microsoft.com/office/powerpoint/2010/main" val="422775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333214"/>
            <a:ext cx="8825659" cy="1519440"/>
          </a:xfrm>
        </p:spPr>
        <p:txBody>
          <a:bodyPr>
            <a:noAutofit/>
          </a:bodyPr>
          <a:lstStyle/>
          <a:p>
            <a:pPr algn="ctr"/>
            <a:r>
              <a:rPr lang="en-US" dirty="0" smtClean="0"/>
              <a:t>Ideas for the Healthcare Coalitions</a:t>
            </a:r>
            <a:br>
              <a:rPr lang="en-US" dirty="0" smtClean="0"/>
            </a:br>
            <a:r>
              <a:rPr lang="en-US" dirty="0" smtClean="0"/>
              <a:t>Moving Forward</a:t>
            </a:r>
            <a:endParaRPr lang="en-US" dirty="0"/>
          </a:p>
        </p:txBody>
      </p:sp>
      <p:sp>
        <p:nvSpPr>
          <p:cNvPr id="3" name="Content Placeholder 2"/>
          <p:cNvSpPr>
            <a:spLocks noGrp="1"/>
          </p:cNvSpPr>
          <p:nvPr>
            <p:ph sz="half" idx="1"/>
          </p:nvPr>
        </p:nvSpPr>
        <p:spPr/>
        <p:txBody>
          <a:bodyPr>
            <a:normAutofit/>
          </a:bodyPr>
          <a:lstStyle/>
          <a:p>
            <a:endParaRPr lang="en-US" dirty="0" smtClean="0"/>
          </a:p>
          <a:p>
            <a:pPr lvl="1">
              <a:buFont typeface="Arial" panose="020B0604020202020204" pitchFamily="34" charset="0"/>
              <a:buChar char="•"/>
            </a:pPr>
            <a:r>
              <a:rPr lang="en-US" sz="2000" dirty="0" smtClean="0"/>
              <a:t>Bed availability for each coalition</a:t>
            </a:r>
          </a:p>
          <a:p>
            <a:pPr lvl="1">
              <a:buFont typeface="Arial" panose="020B0604020202020204" pitchFamily="34" charset="0"/>
              <a:buChar char="•"/>
            </a:pPr>
            <a:r>
              <a:rPr lang="en-US" sz="2000" dirty="0" smtClean="0"/>
              <a:t>Healthcare facilities contact information  within each coalition</a:t>
            </a:r>
          </a:p>
          <a:p>
            <a:pPr lvl="1">
              <a:buFont typeface="Arial" panose="020B0604020202020204" pitchFamily="34" charset="0"/>
              <a:buChar char="•"/>
            </a:pPr>
            <a:r>
              <a:rPr lang="en-US" sz="2000" dirty="0" smtClean="0"/>
              <a:t>emPower Data, breakdown by zip code for each county and a total for each coalition</a:t>
            </a:r>
          </a:p>
          <a:p>
            <a:pPr lvl="1">
              <a:buFont typeface="Arial" panose="020B0604020202020204" pitchFamily="34" charset="0"/>
              <a:buChar char="•"/>
            </a:pPr>
            <a:r>
              <a:rPr lang="en-US" sz="2000" dirty="0" smtClean="0"/>
              <a:t>Resources available in each coalition, utilize     Resource Assessment results</a:t>
            </a:r>
          </a:p>
          <a:p>
            <a:pPr marL="201168" lvl="1" indent="0">
              <a:buNone/>
            </a:pPr>
            <a:endParaRPr lang="en-US" sz="2000" dirty="0"/>
          </a:p>
        </p:txBody>
      </p:sp>
      <p:sp>
        <p:nvSpPr>
          <p:cNvPr id="4" name="Content Placeholder 3"/>
          <p:cNvSpPr>
            <a:spLocks noGrp="1"/>
          </p:cNvSpPr>
          <p:nvPr>
            <p:ph sz="half" idx="2"/>
          </p:nvPr>
        </p:nvSpPr>
        <p:spPr/>
        <p:txBody>
          <a:bodyPr>
            <a:normAutofit/>
          </a:bodyPr>
          <a:lstStyle/>
          <a:p>
            <a:pPr lvl="1">
              <a:buFont typeface="Wingdings" panose="05000000000000000000" pitchFamily="2" charset="2"/>
              <a:buChar char="v"/>
            </a:pPr>
            <a:endParaRPr lang="en-US" dirty="0" smtClean="0"/>
          </a:p>
          <a:p>
            <a:pPr lvl="1">
              <a:buFont typeface="Arial" panose="020B0604020202020204" pitchFamily="34" charset="0"/>
              <a:buChar char="•"/>
            </a:pPr>
            <a:r>
              <a:rPr lang="en-US" sz="2000" dirty="0"/>
              <a:t>EEI and Surge Capability </a:t>
            </a:r>
          </a:p>
          <a:p>
            <a:pPr lvl="1">
              <a:buFont typeface="Arial" panose="020B0604020202020204" pitchFamily="34" charset="0"/>
              <a:buChar char="•"/>
            </a:pPr>
            <a:r>
              <a:rPr lang="en-US" sz="2000" dirty="0"/>
              <a:t>Supply Chain Distribution</a:t>
            </a:r>
          </a:p>
          <a:p>
            <a:pPr lvl="1">
              <a:buFont typeface="Arial" panose="020B0604020202020204" pitchFamily="34" charset="0"/>
              <a:buChar char="•"/>
            </a:pPr>
            <a:r>
              <a:rPr lang="en-US" sz="2000" dirty="0"/>
              <a:t>Community Health Assessment for each </a:t>
            </a:r>
            <a:r>
              <a:rPr lang="en-US" sz="2000" dirty="0" smtClean="0"/>
              <a:t>community</a:t>
            </a:r>
          </a:p>
          <a:p>
            <a:pPr lvl="1">
              <a:buFont typeface="Arial" panose="020B0604020202020204" pitchFamily="34" charset="0"/>
              <a:buChar char="•"/>
            </a:pPr>
            <a:r>
              <a:rPr lang="en-US" sz="2000" dirty="0" smtClean="0"/>
              <a:t>What you can expect your regional healthcare coalition to assist you with during an emergency/disaster</a:t>
            </a:r>
            <a:endParaRPr lang="en-US" sz="2000" dirty="0"/>
          </a:p>
          <a:p>
            <a:pPr marL="0" indent="0">
              <a:buNone/>
            </a:pPr>
            <a:endParaRPr lang="en-US" dirty="0"/>
          </a:p>
        </p:txBody>
      </p:sp>
    </p:spTree>
    <p:extLst>
      <p:ext uri="{BB962C8B-B14F-4D97-AF65-F5344CB8AC3E}">
        <p14:creationId xmlns:p14="http://schemas.microsoft.com/office/powerpoint/2010/main" val="325526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1000"/>
                                        <p:tgtEl>
                                          <p:spTgt spid="4">
                                            <p:txEl>
                                              <p:pRg st="1" end="1"/>
                                            </p:txEl>
                                          </p:spTgt>
                                        </p:tgtEl>
                                      </p:cBhvr>
                                    </p:animEffect>
                                    <p:anim calcmode="lin" valueType="num">
                                      <p:cBhvr>
                                        <p:cTn id="3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1000"/>
                                        <p:tgtEl>
                                          <p:spTgt spid="4">
                                            <p:txEl>
                                              <p:pRg st="2" end="2"/>
                                            </p:txEl>
                                          </p:spTgt>
                                        </p:tgtEl>
                                      </p:cBhvr>
                                    </p:animEffect>
                                    <p:anim calcmode="lin" valueType="num">
                                      <p:cBhvr>
                                        <p:cTn id="4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fade">
                                      <p:cBhvr>
                                        <p:cTn id="49" dur="1000"/>
                                        <p:tgtEl>
                                          <p:spTgt spid="4">
                                            <p:txEl>
                                              <p:pRg st="3" end="3"/>
                                            </p:txEl>
                                          </p:spTgt>
                                        </p:tgtEl>
                                      </p:cBhvr>
                                    </p:animEffect>
                                    <p:anim calcmode="lin" valueType="num">
                                      <p:cBhvr>
                                        <p:cTn id="5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Effect transition="in" filter="fade">
                                      <p:cBhvr>
                                        <p:cTn id="56" dur="1000"/>
                                        <p:tgtEl>
                                          <p:spTgt spid="4">
                                            <p:txEl>
                                              <p:pRg st="4" end="4"/>
                                            </p:txEl>
                                          </p:spTgt>
                                        </p:tgtEl>
                                      </p:cBhvr>
                                    </p:animEffect>
                                    <p:anim calcmode="lin" valueType="num">
                                      <p:cBhvr>
                                        <p:cTn id="5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Montana’s Regional Healthcare Coalition Website</a:t>
            </a:r>
            <a:endParaRPr lang="en-US" dirty="0"/>
          </a:p>
        </p:txBody>
      </p:sp>
      <p:sp>
        <p:nvSpPr>
          <p:cNvPr id="3" name="Content Placeholder 2"/>
          <p:cNvSpPr>
            <a:spLocks noGrp="1"/>
          </p:cNvSpPr>
          <p:nvPr>
            <p:ph idx="1"/>
          </p:nvPr>
        </p:nvSpPr>
        <p:spPr/>
        <p:txBody>
          <a:bodyPr/>
          <a:lstStyle/>
          <a:p>
            <a:pPr marL="0" indent="0">
              <a:buNone/>
            </a:pPr>
            <a:endParaRPr lang="en-US" dirty="0" smtClean="0">
              <a:hlinkClick r:id="rId2"/>
            </a:endParaRPr>
          </a:p>
          <a:p>
            <a:r>
              <a:rPr lang="en-US" dirty="0" smtClean="0"/>
              <a:t>For information on upcoming meetings, trainings, educational opportunities for each coalition  please visit:</a:t>
            </a:r>
          </a:p>
          <a:p>
            <a:pPr marL="0" indent="0">
              <a:buNone/>
            </a:pPr>
            <a:endParaRPr lang="en-US" dirty="0" smtClean="0"/>
          </a:p>
          <a:p>
            <a:pPr>
              <a:buFont typeface="Wingdings" panose="05000000000000000000" pitchFamily="2" charset="2"/>
              <a:buChar char="v"/>
            </a:pPr>
            <a:r>
              <a:rPr lang="en-US" dirty="0">
                <a:hlinkClick r:id="rId2"/>
              </a:rPr>
              <a:t>https://www.mthcc.org</a:t>
            </a:r>
            <a:r>
              <a:rPr lang="en-US" dirty="0" smtClean="0">
                <a:hlinkClick r:id="rId2"/>
              </a:rPr>
              <a:t>/</a:t>
            </a:r>
            <a:endParaRPr lang="en-US" dirty="0" smtClean="0"/>
          </a:p>
          <a:p>
            <a:endParaRPr lang="en-US" dirty="0"/>
          </a:p>
          <a:p>
            <a:endParaRPr lang="en-US" dirty="0"/>
          </a:p>
        </p:txBody>
      </p:sp>
    </p:spTree>
    <p:extLst>
      <p:ext uri="{BB962C8B-B14F-4D97-AF65-F5344CB8AC3E}">
        <p14:creationId xmlns:p14="http://schemas.microsoft.com/office/powerpoint/2010/main" val="177896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Coalition Readiness and Response Coordinators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07671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Coalition Readiness and Response Coordinators</a:t>
            </a:r>
            <a:endParaRPr lang="en-US" dirty="0"/>
          </a:p>
        </p:txBody>
      </p:sp>
      <p:sp>
        <p:nvSpPr>
          <p:cNvPr id="3" name="Content Placeholder 2"/>
          <p:cNvSpPr>
            <a:spLocks noGrp="1"/>
          </p:cNvSpPr>
          <p:nvPr>
            <p:ph idx="1"/>
          </p:nvPr>
        </p:nvSpPr>
        <p:spPr/>
        <p:txBody>
          <a:bodyPr>
            <a:normAutofit/>
          </a:bodyPr>
          <a:lstStyle/>
          <a:p>
            <a:r>
              <a:rPr lang="en-US" b="1" dirty="0"/>
              <a:t>Southern Coalition:</a:t>
            </a:r>
          </a:p>
          <a:p>
            <a:pPr lvl="1"/>
            <a:r>
              <a:rPr lang="en-US" dirty="0"/>
              <a:t>Will </a:t>
            </a:r>
            <a:r>
              <a:rPr lang="en-US" dirty="0" smtClean="0"/>
              <a:t>advertise again for this position</a:t>
            </a:r>
            <a:endParaRPr lang="en-US" dirty="0"/>
          </a:p>
          <a:p>
            <a:r>
              <a:rPr lang="en-US" b="1" dirty="0" smtClean="0"/>
              <a:t>Kitty Songer- Central Coalition</a:t>
            </a:r>
          </a:p>
          <a:p>
            <a:pPr lvl="1"/>
            <a:r>
              <a:rPr lang="en-US" dirty="0" smtClean="0">
                <a:solidFill>
                  <a:schemeClr val="tx1"/>
                </a:solidFill>
                <a:hlinkClick r:id="rId2"/>
              </a:rPr>
              <a:t>Kitty.songer@mtha.org</a:t>
            </a:r>
            <a:endParaRPr lang="en-US" dirty="0">
              <a:solidFill>
                <a:schemeClr val="tx1"/>
              </a:solidFill>
            </a:endParaRPr>
          </a:p>
          <a:p>
            <a:pPr lvl="1"/>
            <a:r>
              <a:rPr lang="en-US" dirty="0" smtClean="0">
                <a:solidFill>
                  <a:schemeClr val="tx1"/>
                </a:solidFill>
              </a:rPr>
              <a:t>406-457-8025</a:t>
            </a:r>
          </a:p>
          <a:p>
            <a:r>
              <a:rPr lang="en-US" b="1" dirty="0" smtClean="0"/>
              <a:t>Kyrsten Brinkley- Western Coalition</a:t>
            </a:r>
          </a:p>
          <a:p>
            <a:pPr lvl="1"/>
            <a:r>
              <a:rPr lang="en-US" dirty="0" smtClean="0">
                <a:solidFill>
                  <a:schemeClr val="tx1"/>
                </a:solidFill>
                <a:hlinkClick r:id="rId3"/>
              </a:rPr>
              <a:t>Kyrsten.Brinkley@mtha.org</a:t>
            </a:r>
            <a:endParaRPr lang="en-US" dirty="0" smtClean="0">
              <a:solidFill>
                <a:schemeClr val="tx1"/>
              </a:solidFill>
            </a:endParaRPr>
          </a:p>
          <a:p>
            <a:pPr lvl="1"/>
            <a:r>
              <a:rPr lang="en-US" dirty="0" smtClean="0"/>
              <a:t>406-370-0875</a:t>
            </a:r>
          </a:p>
          <a:p>
            <a:r>
              <a:rPr lang="en-US" b="1" dirty="0" smtClean="0"/>
              <a:t>Greg Simon- Eastern Coalition</a:t>
            </a:r>
          </a:p>
          <a:p>
            <a:pPr lvl="1"/>
            <a:r>
              <a:rPr lang="en-US" dirty="0" smtClean="0">
                <a:solidFill>
                  <a:schemeClr val="tx1"/>
                </a:solidFill>
                <a:hlinkClick r:id="rId4"/>
              </a:rPr>
              <a:t>Greg.simon@mtha.org</a:t>
            </a:r>
            <a:endParaRPr lang="en-US" dirty="0" smtClean="0">
              <a:solidFill>
                <a:schemeClr val="tx1"/>
              </a:solidFill>
            </a:endParaRPr>
          </a:p>
          <a:p>
            <a:pPr lvl="1"/>
            <a:r>
              <a:rPr lang="en-US" dirty="0" smtClean="0"/>
              <a:t>406-478-2950</a:t>
            </a:r>
          </a:p>
          <a:p>
            <a:pPr lvl="1"/>
            <a:endParaRPr lang="en-US" dirty="0"/>
          </a:p>
          <a:p>
            <a:pPr marL="274320" lvl="1" indent="0">
              <a:buNone/>
            </a:pPr>
            <a:endParaRPr lang="en-US" dirty="0" smtClean="0"/>
          </a:p>
        </p:txBody>
      </p:sp>
    </p:spTree>
    <p:extLst>
      <p:ext uri="{BB962C8B-B14F-4D97-AF65-F5344CB8AC3E}">
        <p14:creationId xmlns:p14="http://schemas.microsoft.com/office/powerpoint/2010/main" val="2577912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Readiness and Response Coordinators</a:t>
            </a:r>
            <a:br>
              <a:rPr lang="en-US" dirty="0" smtClean="0"/>
            </a:br>
            <a:r>
              <a:rPr lang="en-US" dirty="0" smtClean="0"/>
              <a:t>will be able to assist with…..</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b="1" dirty="0" smtClean="0"/>
              <a:t>Site visit’s to your facility</a:t>
            </a:r>
          </a:p>
          <a:p>
            <a:pPr>
              <a:buFont typeface="Arial" panose="020B0604020202020204" pitchFamily="34" charset="0"/>
              <a:buChar char="•"/>
            </a:pPr>
            <a:r>
              <a:rPr lang="en-US" sz="2400" b="1" dirty="0" smtClean="0"/>
              <a:t>Possible Topics that may be covered:</a:t>
            </a:r>
          </a:p>
          <a:p>
            <a:pPr lvl="1">
              <a:buFont typeface="Arial" panose="020B0604020202020204" pitchFamily="34" charset="0"/>
              <a:buChar char="•"/>
            </a:pPr>
            <a:r>
              <a:rPr lang="en-US" sz="2200" dirty="0" smtClean="0"/>
              <a:t>HPP 101 for new Emergency Preparedness Coordinators</a:t>
            </a:r>
          </a:p>
          <a:p>
            <a:pPr lvl="1">
              <a:buFont typeface="Arial" panose="020B0604020202020204" pitchFamily="34" charset="0"/>
              <a:buChar char="•"/>
            </a:pPr>
            <a:r>
              <a:rPr lang="en-US" sz="2400" dirty="0" smtClean="0"/>
              <a:t>Assistance with facilities HVA</a:t>
            </a:r>
          </a:p>
          <a:p>
            <a:pPr lvl="1">
              <a:buFont typeface="Arial" panose="020B0604020202020204" pitchFamily="34" charset="0"/>
              <a:buChar char="•"/>
            </a:pPr>
            <a:r>
              <a:rPr lang="en-US" sz="2400" dirty="0" smtClean="0"/>
              <a:t>Reviewing EOP</a:t>
            </a:r>
          </a:p>
          <a:p>
            <a:pPr lvl="1">
              <a:buFont typeface="Arial" panose="020B0604020202020204" pitchFamily="34" charset="0"/>
              <a:buChar char="•"/>
            </a:pPr>
            <a:r>
              <a:rPr lang="en-US" sz="2400" dirty="0" smtClean="0"/>
              <a:t>Collecting EEI and Surge Data for coalition’s ability to respond during an emergency or disaster.</a:t>
            </a:r>
          </a:p>
          <a:p>
            <a:pPr>
              <a:buFont typeface="Arial" panose="020B0604020202020204" pitchFamily="34" charset="0"/>
              <a:buChar char="•"/>
            </a:pPr>
            <a:r>
              <a:rPr lang="en-US" sz="2400" b="1" dirty="0" smtClean="0"/>
              <a:t>Juvare education and  trainings with staff members</a:t>
            </a:r>
          </a:p>
          <a:p>
            <a:pPr>
              <a:buFont typeface="Arial" panose="020B0604020202020204" pitchFamily="34" charset="0"/>
              <a:buChar char="•"/>
            </a:pPr>
            <a:r>
              <a:rPr lang="en-US" sz="2400" b="1" dirty="0" smtClean="0"/>
              <a:t>Assist facilities with exercises and trainings</a:t>
            </a:r>
          </a:p>
        </p:txBody>
      </p:sp>
    </p:spTree>
    <p:extLst>
      <p:ext uri="{BB962C8B-B14F-4D97-AF65-F5344CB8AC3E}">
        <p14:creationId xmlns:p14="http://schemas.microsoft.com/office/powerpoint/2010/main" val="301652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Information Coalition Coordinators have been collecting</a:t>
            </a:r>
            <a:endParaRPr lang="en-US" dirty="0"/>
          </a:p>
        </p:txBody>
      </p:sp>
      <p:sp>
        <p:nvSpPr>
          <p:cNvPr id="3" name="Content Placeholder 2"/>
          <p:cNvSpPr>
            <a:spLocks noGrp="1"/>
          </p:cNvSpPr>
          <p:nvPr>
            <p:ph idx="1"/>
          </p:nvPr>
        </p:nvSpPr>
        <p:spPr/>
        <p:txBody>
          <a:bodyPr/>
          <a:lstStyle/>
          <a:p>
            <a:r>
              <a:rPr lang="en-US" sz="2000" b="1" dirty="0" smtClean="0"/>
              <a:t>EEI: Essential Elements of Information:</a:t>
            </a:r>
          </a:p>
          <a:p>
            <a:pPr lvl="1">
              <a:buFont typeface="Arial" panose="020B0604020202020204" pitchFamily="34" charset="0"/>
              <a:buChar char="•"/>
            </a:pPr>
            <a:r>
              <a:rPr lang="en-US" b="1" dirty="0" smtClean="0"/>
              <a:t> </a:t>
            </a:r>
            <a:r>
              <a:rPr lang="en-US" sz="2000" dirty="0" smtClean="0"/>
              <a:t>Aims to better support state requests for public and medical assistance through improvements in healthcare situational awareness.</a:t>
            </a:r>
          </a:p>
          <a:p>
            <a:pPr lvl="2"/>
            <a:r>
              <a:rPr lang="en-US" sz="1600" b="1" dirty="0" smtClean="0"/>
              <a:t>Completed and submitted to ASPR October 2019</a:t>
            </a:r>
          </a:p>
          <a:p>
            <a:pPr marL="457200" lvl="1" indent="0">
              <a:buNone/>
            </a:pPr>
            <a:endParaRPr lang="en-US" sz="2000" b="1" dirty="0" smtClean="0"/>
          </a:p>
          <a:p>
            <a:r>
              <a:rPr lang="en-US" sz="2000" b="1" dirty="0" smtClean="0"/>
              <a:t>HCC Surge Estimator Tool: </a:t>
            </a:r>
          </a:p>
          <a:p>
            <a:pPr lvl="1">
              <a:buFont typeface="Arial" panose="020B0604020202020204" pitchFamily="34" charset="0"/>
              <a:buChar char="•"/>
            </a:pPr>
            <a:r>
              <a:rPr lang="en-US" b="1" dirty="0" smtClean="0"/>
              <a:t> </a:t>
            </a:r>
            <a:r>
              <a:rPr lang="en-US" sz="2000" dirty="0" smtClean="0"/>
              <a:t>Tool utilized when a mass casualty or hospital evacuation occurs within a Healthcare   Coalitions jurisdiction to understands the HCC’s capacity to accommodate the incident.  </a:t>
            </a:r>
          </a:p>
          <a:p>
            <a:endParaRPr lang="en-US" dirty="0"/>
          </a:p>
        </p:txBody>
      </p:sp>
    </p:spTree>
    <p:extLst>
      <p:ext uri="{BB962C8B-B14F-4D97-AF65-F5344CB8AC3E}">
        <p14:creationId xmlns:p14="http://schemas.microsoft.com/office/powerpoint/2010/main" val="151445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900" dirty="0" smtClean="0">
                <a:solidFill>
                  <a:schemeClr val="accent1">
                    <a:lumMod val="50000"/>
                  </a:schemeClr>
                </a:solidFill>
              </a:rPr>
              <a:t/>
            </a:r>
            <a:br>
              <a:rPr lang="en-US" sz="4900" dirty="0" smtClean="0">
                <a:solidFill>
                  <a:schemeClr val="accent1">
                    <a:lumMod val="50000"/>
                  </a:schemeClr>
                </a:solidFill>
              </a:rPr>
            </a:br>
            <a:r>
              <a:rPr lang="en-US" sz="4900" dirty="0" smtClean="0">
                <a:solidFill>
                  <a:schemeClr val="accent1">
                    <a:lumMod val="50000"/>
                  </a:schemeClr>
                </a:solidFill>
              </a:rPr>
              <a:t>Logistics</a:t>
            </a:r>
            <a:r>
              <a:rPr lang="en-US" sz="4000" dirty="0" smtClean="0">
                <a:solidFill>
                  <a:schemeClr val="accent1">
                    <a:lumMod val="50000"/>
                  </a:schemeClr>
                </a:solidFill>
              </a:rPr>
              <a:t> </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sz="2800" dirty="0" smtClean="0"/>
              <a:t>Restrooms</a:t>
            </a:r>
          </a:p>
          <a:p>
            <a:r>
              <a:rPr lang="en-US" sz="2800" dirty="0" smtClean="0"/>
              <a:t>Evacuation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9437" y="3440624"/>
            <a:ext cx="3857641" cy="279213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856" y="3378214"/>
            <a:ext cx="4527853" cy="2916953"/>
          </a:xfrm>
          <a:prstGeom prst="rect">
            <a:avLst/>
          </a:prstGeom>
        </p:spPr>
      </p:pic>
    </p:spTree>
    <p:extLst>
      <p:ext uri="{BB962C8B-B14F-4D97-AF65-F5344CB8AC3E}">
        <p14:creationId xmlns:p14="http://schemas.microsoft.com/office/powerpoint/2010/main" val="26158889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smtClean="0"/>
              <a:t>Any questions, thoughts on the coalitions and coordinators moving forward in 2019-2020?</a:t>
            </a:r>
          </a:p>
          <a:p>
            <a:pPr>
              <a:buFont typeface="Wingdings" panose="05000000000000000000" pitchFamily="2" charset="2"/>
              <a:buChar char="v"/>
            </a:pPr>
            <a:endParaRPr lang="en-US" dirty="0"/>
          </a:p>
          <a:p>
            <a:pPr>
              <a:buFont typeface="Wingdings" panose="05000000000000000000" pitchFamily="2" charset="2"/>
              <a:buChar char="v"/>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8416" y="3857414"/>
            <a:ext cx="5029200" cy="2011680"/>
          </a:xfrm>
          <a:prstGeom prst="rect">
            <a:avLst/>
          </a:prstGeom>
        </p:spPr>
      </p:pic>
    </p:spTree>
    <p:extLst>
      <p:ext uri="{BB962C8B-B14F-4D97-AF65-F5344CB8AC3E}">
        <p14:creationId xmlns:p14="http://schemas.microsoft.com/office/powerpoint/2010/main" val="1553135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Juvare</a:t>
            </a:r>
            <a:br>
              <a:rPr lang="en-US" dirty="0" smtClean="0"/>
            </a:br>
            <a:r>
              <a:rPr lang="en-US" dirty="0" smtClean="0"/>
              <a:t>EMResource &amp; eICS</a:t>
            </a:r>
            <a:endParaRPr lang="en-US" dirty="0"/>
          </a:p>
        </p:txBody>
      </p:sp>
      <p:sp>
        <p:nvSpPr>
          <p:cNvPr id="3" name="Subtitle 2"/>
          <p:cNvSpPr>
            <a:spLocks noGrp="1"/>
          </p:cNvSpPr>
          <p:nvPr>
            <p:ph type="subTitle" idx="1"/>
          </p:nvPr>
        </p:nvSpPr>
        <p:spPr/>
        <p:txBody>
          <a:bodyPr/>
          <a:lstStyle/>
          <a:p>
            <a:r>
              <a:rPr lang="en-US" dirty="0" smtClean="0"/>
              <a:t>Kyrsten Brinkley</a:t>
            </a:r>
            <a:endParaRPr lang="en-US" dirty="0"/>
          </a:p>
        </p:txBody>
      </p:sp>
    </p:spTree>
    <p:extLst>
      <p:ext uri="{BB962C8B-B14F-4D97-AF65-F5344CB8AC3E}">
        <p14:creationId xmlns:p14="http://schemas.microsoft.com/office/powerpoint/2010/main" val="17202016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HAvBED</a:t>
            </a:r>
            <a:r>
              <a:rPr lang="en-US" dirty="0" smtClean="0"/>
              <a:t> switch to Juvare</a:t>
            </a:r>
            <a:endParaRPr lang="en-US" dirty="0"/>
          </a:p>
        </p:txBody>
      </p:sp>
      <p:sp>
        <p:nvSpPr>
          <p:cNvPr id="3" name="Content Placeholder 2"/>
          <p:cNvSpPr>
            <a:spLocks noGrp="1"/>
          </p:cNvSpPr>
          <p:nvPr>
            <p:ph idx="1"/>
          </p:nvPr>
        </p:nvSpPr>
        <p:spPr/>
        <p:txBody>
          <a:bodyPr/>
          <a:lstStyle/>
          <a:p>
            <a:r>
              <a:rPr lang="en-US" sz="2400" dirty="0" smtClean="0"/>
              <a:t>October 1</a:t>
            </a:r>
            <a:r>
              <a:rPr lang="en-US" sz="2400" baseline="30000" dirty="0" smtClean="0"/>
              <a:t>st</a:t>
            </a:r>
            <a:r>
              <a:rPr lang="en-US" sz="2400" dirty="0" smtClean="0"/>
              <a:t>, 2019 is when HAvBED switched  over to Juvare (EMResource)</a:t>
            </a:r>
          </a:p>
          <a:p>
            <a:r>
              <a:rPr lang="en-US" sz="2400" dirty="0" smtClean="0"/>
              <a:t>Facilities should have received “</a:t>
            </a:r>
            <a:r>
              <a:rPr lang="en-US" sz="2400" b="1" dirty="0" smtClean="0"/>
              <a:t>GENERIC</a:t>
            </a:r>
            <a:r>
              <a:rPr lang="en-US" sz="2400" dirty="0" smtClean="0"/>
              <a:t>” login credentials</a:t>
            </a:r>
          </a:p>
          <a:p>
            <a:endParaRPr lang="en-US" sz="2400" dirty="0" smtClean="0"/>
          </a:p>
          <a:p>
            <a:r>
              <a:rPr lang="en-US" sz="2400" b="1" dirty="0" smtClean="0"/>
              <a:t>If you need assistance please reach out to:</a:t>
            </a:r>
          </a:p>
          <a:p>
            <a:pPr lvl="1"/>
            <a:r>
              <a:rPr lang="en-US" sz="2400" dirty="0" smtClean="0"/>
              <a:t>Kyrsten Brinkley-Western Coalition Coordinator</a:t>
            </a:r>
          </a:p>
          <a:p>
            <a:pPr lvl="2"/>
            <a:r>
              <a:rPr lang="en-US" sz="2400" dirty="0" smtClean="0">
                <a:hlinkClick r:id="rId2"/>
              </a:rPr>
              <a:t>kyrsten.brinkley@mtha.org</a:t>
            </a:r>
            <a:endParaRPr lang="en-US" sz="2400" dirty="0" smtClean="0"/>
          </a:p>
          <a:p>
            <a:pPr lvl="1"/>
            <a:r>
              <a:rPr lang="en-US" sz="2400" dirty="0" smtClean="0"/>
              <a:t>Greg Simon- Eastern Coalition Coordinator</a:t>
            </a:r>
          </a:p>
          <a:p>
            <a:pPr lvl="2"/>
            <a:r>
              <a:rPr lang="en-US" sz="2400" dirty="0" smtClean="0">
                <a:solidFill>
                  <a:schemeClr val="tx1"/>
                </a:solidFill>
                <a:hlinkClick r:id="rId3"/>
              </a:rPr>
              <a:t>greg.simon@mtha.org</a:t>
            </a:r>
            <a:endParaRPr lang="en-US" sz="2400" dirty="0" smtClean="0">
              <a:solidFill>
                <a:schemeClr val="tx1"/>
              </a:solidFill>
            </a:endParaRPr>
          </a:p>
          <a:p>
            <a:pPr marL="384048" lvl="2" indent="0">
              <a:buNone/>
            </a:pPr>
            <a:endParaRPr lang="en-US" sz="2400" dirty="0" smtClean="0">
              <a:solidFill>
                <a:schemeClr val="tx1"/>
              </a:solidFill>
            </a:endParaRPr>
          </a:p>
          <a:p>
            <a:pPr marL="914400" lvl="2" indent="0">
              <a:buNone/>
            </a:pPr>
            <a:endParaRPr lang="en-US" dirty="0"/>
          </a:p>
        </p:txBody>
      </p:sp>
    </p:spTree>
    <p:extLst>
      <p:ext uri="{BB962C8B-B14F-4D97-AF65-F5344CB8AC3E}">
        <p14:creationId xmlns:p14="http://schemas.microsoft.com/office/powerpoint/2010/main" val="1175816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MHMAS</a:t>
            </a:r>
            <a:br>
              <a:rPr lang="en-US" dirty="0"/>
            </a:br>
            <a:r>
              <a:rPr lang="en-US" dirty="0"/>
              <a:t>Montana Healthcare Mutual Aid System</a:t>
            </a:r>
          </a:p>
        </p:txBody>
      </p:sp>
      <p:sp>
        <p:nvSpPr>
          <p:cNvPr id="5" name="Content Placeholder 4"/>
          <p:cNvSpPr>
            <a:spLocks noGrp="1"/>
          </p:cNvSpPr>
          <p:nvPr>
            <p:ph idx="1"/>
          </p:nvPr>
        </p:nvSpPr>
        <p:spPr/>
        <p:txBody>
          <a:bodyPr/>
          <a:lstStyle/>
          <a:p>
            <a:pPr algn="ctr"/>
            <a:r>
              <a:rPr lang="en-US" sz="4000" dirty="0" smtClean="0">
                <a:solidFill>
                  <a:srgbClr val="FF0000"/>
                </a:solidFill>
              </a:rPr>
              <a:t>Coming Soon!</a:t>
            </a:r>
          </a:p>
          <a:p>
            <a:r>
              <a:rPr lang="en-US" dirty="0" smtClean="0"/>
              <a:t>CORES, new volunteer Registry for Professional and Public Health Volunteers.</a:t>
            </a:r>
          </a:p>
        </p:txBody>
      </p:sp>
      <p:pic>
        <p:nvPicPr>
          <p:cNvPr id="6" name="Picture 5"/>
          <p:cNvPicPr>
            <a:picLocks noChangeAspect="1"/>
          </p:cNvPicPr>
          <p:nvPr/>
        </p:nvPicPr>
        <p:blipFill>
          <a:blip r:embed="rId2"/>
          <a:stretch>
            <a:fillRect/>
          </a:stretch>
        </p:blipFill>
        <p:spPr>
          <a:xfrm>
            <a:off x="1185465" y="3857414"/>
            <a:ext cx="10059272" cy="1518036"/>
          </a:xfrm>
          <a:prstGeom prst="rect">
            <a:avLst/>
          </a:prstGeom>
        </p:spPr>
      </p:pic>
    </p:spTree>
    <p:extLst>
      <p:ext uri="{BB962C8B-B14F-4D97-AF65-F5344CB8AC3E}">
        <p14:creationId xmlns:p14="http://schemas.microsoft.com/office/powerpoint/2010/main" val="38053000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000" dirty="0" smtClean="0"/>
              <a:t>BREAK</a:t>
            </a:r>
            <a:endParaRPr lang="en-US" sz="8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8821" y="2368172"/>
            <a:ext cx="4099301" cy="2769515"/>
          </a:xfrm>
          <a:prstGeom prst="rect">
            <a:avLst/>
          </a:prstGeom>
        </p:spPr>
      </p:pic>
    </p:spTree>
    <p:extLst>
      <p:ext uri="{BB962C8B-B14F-4D97-AF65-F5344CB8AC3E}">
        <p14:creationId xmlns:p14="http://schemas.microsoft.com/office/powerpoint/2010/main" val="1920435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t>Short-term Sheltering For</a:t>
            </a:r>
            <a:r>
              <a:rPr lang="en-US" dirty="0" smtClean="0"/>
              <a:t/>
            </a:r>
            <a:br>
              <a:rPr lang="en-US" dirty="0" smtClean="0"/>
            </a:br>
            <a:r>
              <a:rPr lang="en-US" b="1" i="1" dirty="0" smtClean="0"/>
              <a:t>KIDS</a:t>
            </a:r>
            <a:endParaRPr lang="en-US" b="1" i="1" dirty="0"/>
          </a:p>
        </p:txBody>
      </p:sp>
      <p:sp>
        <p:nvSpPr>
          <p:cNvPr id="3" name="Subtitle 2"/>
          <p:cNvSpPr>
            <a:spLocks noGrp="1"/>
          </p:cNvSpPr>
          <p:nvPr>
            <p:ph type="subTitle" idx="1"/>
          </p:nvPr>
        </p:nvSpPr>
        <p:spPr/>
        <p:txBody>
          <a:bodyPr>
            <a:normAutofit/>
          </a:bodyPr>
          <a:lstStyle/>
          <a:p>
            <a:r>
              <a:rPr lang="en-US" dirty="0" smtClean="0"/>
              <a:t>Dayle Perrin, EMT</a:t>
            </a:r>
          </a:p>
          <a:p>
            <a:r>
              <a:rPr lang="en-US" dirty="0" smtClean="0"/>
              <a:t>October 4, 2019</a:t>
            </a:r>
            <a:endParaRPr lang="en-US" dirty="0"/>
          </a:p>
        </p:txBody>
      </p:sp>
    </p:spTree>
    <p:extLst>
      <p:ext uri="{BB962C8B-B14F-4D97-AF65-F5344CB8AC3E}">
        <p14:creationId xmlns:p14="http://schemas.microsoft.com/office/powerpoint/2010/main" val="35297874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a:lnSpc>
                <a:spcPct val="150000"/>
              </a:lnSpc>
            </a:pPr>
            <a:r>
              <a:rPr lang="en-US" dirty="0" smtClean="0"/>
              <a:t>Define Short-term</a:t>
            </a:r>
          </a:p>
          <a:p>
            <a:pPr>
              <a:lnSpc>
                <a:spcPct val="150000"/>
              </a:lnSpc>
            </a:pPr>
            <a:r>
              <a:rPr lang="en-US" dirty="0" smtClean="0"/>
              <a:t>Develop </a:t>
            </a:r>
            <a:r>
              <a:rPr lang="en-US" dirty="0"/>
              <a:t>(with your help) </a:t>
            </a:r>
            <a:r>
              <a:rPr lang="en-US" u="sng" dirty="0"/>
              <a:t>practical</a:t>
            </a:r>
            <a:r>
              <a:rPr lang="en-US" dirty="0"/>
              <a:t> resources and solutions</a:t>
            </a:r>
          </a:p>
          <a:p>
            <a:pPr>
              <a:lnSpc>
                <a:spcPct val="150000"/>
              </a:lnSpc>
            </a:pPr>
            <a:r>
              <a:rPr lang="en-US" dirty="0"/>
              <a:t>Discuss how EMS can help your community prepare </a:t>
            </a:r>
          </a:p>
        </p:txBody>
      </p:sp>
    </p:spTree>
    <p:extLst>
      <p:ext uri="{BB962C8B-B14F-4D97-AF65-F5344CB8AC3E}">
        <p14:creationId xmlns:p14="http://schemas.microsoft.com/office/powerpoint/2010/main" val="33968508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“Sheltering” - providing for the needs of a displaced population</a:t>
            </a:r>
          </a:p>
          <a:p>
            <a:endParaRPr lang="en-US" dirty="0" smtClean="0"/>
          </a:p>
          <a:p>
            <a:r>
              <a:rPr lang="en-US" dirty="0" smtClean="0"/>
              <a:t>Context </a:t>
            </a:r>
          </a:p>
          <a:p>
            <a:pPr lvl="1"/>
            <a:r>
              <a:rPr lang="en-US" dirty="0" smtClean="0"/>
              <a:t>Short-term vs Mass sheltering</a:t>
            </a:r>
            <a:endParaRPr lang="en-US" dirty="0"/>
          </a:p>
          <a:p>
            <a:pPr lvl="1"/>
            <a:r>
              <a:rPr lang="en-US" dirty="0" smtClean="0"/>
              <a:t>Children</a:t>
            </a:r>
            <a:endParaRPr lang="en-US" dirty="0"/>
          </a:p>
          <a:p>
            <a:pPr marL="457200" lvl="1" indent="0">
              <a:buNone/>
            </a:pPr>
            <a:endParaRPr lang="en-US" dirty="0"/>
          </a:p>
          <a:p>
            <a:pPr marL="457200" lvl="1" indent="0">
              <a:buNone/>
            </a:pPr>
            <a:endParaRPr lang="en-US" dirty="0" smtClean="0"/>
          </a:p>
        </p:txBody>
      </p:sp>
    </p:spTree>
    <p:extLst>
      <p:ext uri="{BB962C8B-B14F-4D97-AF65-F5344CB8AC3E}">
        <p14:creationId xmlns:p14="http://schemas.microsoft.com/office/powerpoint/2010/main" val="31853885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Identify events </a:t>
            </a:r>
            <a:r>
              <a:rPr lang="en-US" dirty="0"/>
              <a:t>that create </a:t>
            </a:r>
            <a:r>
              <a:rPr lang="en-US" dirty="0" smtClean="0"/>
              <a:t>a sheltering </a:t>
            </a:r>
            <a:r>
              <a:rPr lang="en-US" dirty="0"/>
              <a:t>need in your community</a:t>
            </a:r>
            <a:r>
              <a:rPr lang="en-US" dirty="0" smtClean="0"/>
              <a:t>:</a:t>
            </a:r>
          </a:p>
          <a:p>
            <a:endParaRPr lang="en-US" dirty="0"/>
          </a:p>
          <a:p>
            <a:r>
              <a:rPr lang="en-US" dirty="0" smtClean="0"/>
              <a:t>Know plans already in place: </a:t>
            </a:r>
          </a:p>
          <a:p>
            <a:pPr lvl="1"/>
            <a:r>
              <a:rPr lang="en-US" dirty="0" smtClean="0"/>
              <a:t>Personal Readiness</a:t>
            </a:r>
          </a:p>
          <a:p>
            <a:pPr lvl="1"/>
            <a:r>
              <a:rPr lang="en-US" dirty="0" smtClean="0"/>
              <a:t>Emergency Management (General Plans)</a:t>
            </a:r>
          </a:p>
          <a:p>
            <a:pPr lvl="1"/>
            <a:r>
              <a:rPr lang="en-US" dirty="0"/>
              <a:t>S</a:t>
            </a:r>
            <a:r>
              <a:rPr lang="en-US" dirty="0" smtClean="0"/>
              <a:t>chools,</a:t>
            </a:r>
          </a:p>
          <a:p>
            <a:pPr lvl="1"/>
            <a:r>
              <a:rPr lang="en-US" dirty="0" smtClean="0"/>
              <a:t>Daycare facilities </a:t>
            </a:r>
          </a:p>
          <a:p>
            <a:pPr lvl="1"/>
            <a:r>
              <a:rPr lang="en-US" dirty="0" smtClean="0"/>
              <a:t>Others?</a:t>
            </a:r>
          </a:p>
          <a:p>
            <a:pPr lvl="1"/>
            <a:endParaRPr lang="en-US" dirty="0"/>
          </a:p>
          <a:p>
            <a:endParaRPr lang="en-US" dirty="0"/>
          </a:p>
        </p:txBody>
      </p:sp>
    </p:spTree>
    <p:extLst>
      <p:ext uri="{BB962C8B-B14F-4D97-AF65-F5344CB8AC3E}">
        <p14:creationId xmlns:p14="http://schemas.microsoft.com/office/powerpoint/2010/main" val="3620802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Identify unmet needs</a:t>
            </a:r>
          </a:p>
          <a:p>
            <a:r>
              <a:rPr lang="en-US" dirty="0" smtClean="0"/>
              <a:t>Basics:  </a:t>
            </a:r>
          </a:p>
          <a:p>
            <a:pPr lvl="1">
              <a:lnSpc>
                <a:spcPct val="150000"/>
              </a:lnSpc>
            </a:pPr>
            <a:r>
              <a:rPr lang="en-US" dirty="0" smtClean="0"/>
              <a:t>Food</a:t>
            </a:r>
          </a:p>
          <a:p>
            <a:pPr lvl="1">
              <a:lnSpc>
                <a:spcPct val="150000"/>
              </a:lnSpc>
            </a:pPr>
            <a:r>
              <a:rPr lang="en-US" dirty="0" smtClean="0"/>
              <a:t>Water, </a:t>
            </a:r>
          </a:p>
          <a:p>
            <a:pPr lvl="1">
              <a:lnSpc>
                <a:spcPct val="150000"/>
              </a:lnSpc>
            </a:pPr>
            <a:r>
              <a:rPr lang="en-US" dirty="0" smtClean="0"/>
              <a:t>Comfort items (age appropriate)</a:t>
            </a:r>
          </a:p>
          <a:p>
            <a:pPr lvl="1">
              <a:lnSpc>
                <a:spcPct val="150000"/>
              </a:lnSpc>
            </a:pPr>
            <a:r>
              <a:rPr lang="en-US" dirty="0" smtClean="0"/>
              <a:t>Hygiene supplies, </a:t>
            </a:r>
          </a:p>
          <a:p>
            <a:pPr lvl="1">
              <a:lnSpc>
                <a:spcPct val="150000"/>
              </a:lnSpc>
            </a:pPr>
            <a:r>
              <a:rPr lang="en-US" dirty="0" smtClean="0"/>
              <a:t>Entertainment (age appropriate)</a:t>
            </a:r>
            <a:endParaRPr lang="en-US" dirty="0"/>
          </a:p>
        </p:txBody>
      </p:sp>
    </p:spTree>
    <p:extLst>
      <p:ext uri="{BB962C8B-B14F-4D97-AF65-F5344CB8AC3E}">
        <p14:creationId xmlns:p14="http://schemas.microsoft.com/office/powerpoint/2010/main" val="1217873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Introductions</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200" dirty="0" smtClean="0"/>
              <a:t>Name</a:t>
            </a:r>
          </a:p>
          <a:p>
            <a:pPr>
              <a:buFont typeface="Arial" panose="020B0604020202020204" pitchFamily="34" charset="0"/>
              <a:buChar char="•"/>
            </a:pPr>
            <a:r>
              <a:rPr lang="en-US" sz="3200" dirty="0" smtClean="0"/>
              <a:t>Facility</a:t>
            </a:r>
          </a:p>
          <a:p>
            <a:pPr>
              <a:buFont typeface="Arial" panose="020B0604020202020204" pitchFamily="34" charset="0"/>
              <a:buChar char="•"/>
            </a:pPr>
            <a:r>
              <a:rPr lang="en-US" sz="3200" dirty="0" smtClean="0"/>
              <a:t>Position</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1416" y="2595966"/>
            <a:ext cx="4254286" cy="2913682"/>
          </a:xfrm>
          <a:prstGeom prst="rect">
            <a:avLst/>
          </a:prstGeom>
        </p:spPr>
      </p:pic>
    </p:spTree>
    <p:extLst>
      <p:ext uri="{BB962C8B-B14F-4D97-AF65-F5344CB8AC3E}">
        <p14:creationId xmlns:p14="http://schemas.microsoft.com/office/powerpoint/2010/main" val="9441214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1">
              <a:lnSpc>
                <a:spcPct val="150000"/>
              </a:lnSpc>
            </a:pPr>
            <a:r>
              <a:rPr lang="en-US" dirty="0" smtClean="0"/>
              <a:t>Clothes </a:t>
            </a:r>
          </a:p>
          <a:p>
            <a:pPr lvl="1">
              <a:lnSpc>
                <a:spcPct val="150000"/>
              </a:lnSpc>
            </a:pPr>
            <a:r>
              <a:rPr lang="en-US" dirty="0" smtClean="0"/>
              <a:t>Blankets </a:t>
            </a:r>
          </a:p>
          <a:p>
            <a:pPr lvl="1">
              <a:lnSpc>
                <a:spcPct val="150000"/>
              </a:lnSpc>
            </a:pPr>
            <a:r>
              <a:rPr lang="en-US" dirty="0" smtClean="0"/>
              <a:t>Sleeping mats </a:t>
            </a:r>
          </a:p>
          <a:p>
            <a:pPr lvl="1">
              <a:lnSpc>
                <a:spcPct val="150000"/>
              </a:lnSpc>
            </a:pPr>
            <a:r>
              <a:rPr lang="en-US" dirty="0" smtClean="0"/>
              <a:t>First </a:t>
            </a:r>
            <a:r>
              <a:rPr lang="en-US" dirty="0"/>
              <a:t>aid </a:t>
            </a:r>
            <a:r>
              <a:rPr lang="en-US" dirty="0" smtClean="0"/>
              <a:t>kits </a:t>
            </a:r>
          </a:p>
          <a:p>
            <a:pPr lvl="1">
              <a:lnSpc>
                <a:spcPct val="150000"/>
              </a:lnSpc>
            </a:pPr>
            <a:r>
              <a:rPr lang="en-US" dirty="0" smtClean="0"/>
              <a:t>Flash lights </a:t>
            </a:r>
          </a:p>
          <a:p>
            <a:pPr lvl="1">
              <a:lnSpc>
                <a:spcPct val="150000"/>
              </a:lnSpc>
            </a:pPr>
            <a:r>
              <a:rPr lang="en-US" dirty="0" smtClean="0"/>
              <a:t>Batteries</a:t>
            </a:r>
            <a:r>
              <a:rPr lang="en-US" dirty="0"/>
              <a:t>, radio </a:t>
            </a:r>
          </a:p>
          <a:p>
            <a:endParaRPr lang="en-US" dirty="0"/>
          </a:p>
          <a:p>
            <a:endParaRPr lang="en-US" dirty="0"/>
          </a:p>
        </p:txBody>
      </p:sp>
    </p:spTree>
    <p:extLst>
      <p:ext uri="{BB962C8B-B14F-4D97-AF65-F5344CB8AC3E}">
        <p14:creationId xmlns:p14="http://schemas.microsoft.com/office/powerpoint/2010/main" val="20838160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Functional Access Needs</a:t>
            </a:r>
          </a:p>
          <a:p>
            <a:pPr lvl="1"/>
            <a:r>
              <a:rPr lang="en-US" dirty="0" smtClean="0"/>
              <a:t>Physical limitations</a:t>
            </a:r>
          </a:p>
          <a:p>
            <a:pPr lvl="1"/>
            <a:r>
              <a:rPr lang="en-US" dirty="0" smtClean="0"/>
              <a:t>Intellectual disabilities</a:t>
            </a:r>
          </a:p>
          <a:p>
            <a:pPr lvl="1"/>
            <a:r>
              <a:rPr lang="en-US" dirty="0" smtClean="0"/>
              <a:t>Chronic illness</a:t>
            </a:r>
          </a:p>
          <a:p>
            <a:pPr lvl="1"/>
            <a:r>
              <a:rPr lang="en-US" dirty="0" smtClean="0"/>
              <a:t>Emotional disturbances</a:t>
            </a:r>
          </a:p>
          <a:p>
            <a:pPr lvl="1"/>
            <a:r>
              <a:rPr lang="en-US" dirty="0" smtClean="0"/>
              <a:t>Technology dependent</a:t>
            </a:r>
            <a:endParaRPr lang="en-US" dirty="0"/>
          </a:p>
        </p:txBody>
      </p:sp>
    </p:spTree>
    <p:extLst>
      <p:ext uri="{BB962C8B-B14F-4D97-AF65-F5344CB8AC3E}">
        <p14:creationId xmlns:p14="http://schemas.microsoft.com/office/powerpoint/2010/main" val="21356692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Can EMS Help?</a:t>
            </a:r>
            <a:endParaRPr lang="en-US" dirty="0"/>
          </a:p>
        </p:txBody>
      </p:sp>
      <p:sp>
        <p:nvSpPr>
          <p:cNvPr id="3" name="Content Placeholder 2"/>
          <p:cNvSpPr>
            <a:spLocks noGrp="1"/>
          </p:cNvSpPr>
          <p:nvPr>
            <p:ph idx="1"/>
          </p:nvPr>
        </p:nvSpPr>
        <p:spPr/>
        <p:txBody>
          <a:bodyPr/>
          <a:lstStyle/>
          <a:p>
            <a:pPr>
              <a:lnSpc>
                <a:spcPct val="150000"/>
              </a:lnSpc>
            </a:pPr>
            <a:r>
              <a:rPr lang="en-US" dirty="0" smtClean="0"/>
              <a:t>Advocacy for children in every setting</a:t>
            </a:r>
          </a:p>
          <a:p>
            <a:pPr>
              <a:lnSpc>
                <a:spcPct val="150000"/>
              </a:lnSpc>
            </a:pPr>
            <a:r>
              <a:rPr lang="en-US" dirty="0" smtClean="0"/>
              <a:t>Personal readiness</a:t>
            </a:r>
          </a:p>
          <a:p>
            <a:pPr>
              <a:lnSpc>
                <a:spcPct val="150000"/>
              </a:lnSpc>
            </a:pPr>
            <a:r>
              <a:rPr lang="en-US" dirty="0" smtClean="0"/>
              <a:t>Community preparedness</a:t>
            </a:r>
          </a:p>
          <a:p>
            <a:pPr>
              <a:lnSpc>
                <a:spcPct val="150000"/>
              </a:lnSpc>
            </a:pPr>
            <a:r>
              <a:rPr lang="en-US" dirty="0" smtClean="0"/>
              <a:t>Engaging/Educating </a:t>
            </a:r>
          </a:p>
          <a:p>
            <a:pPr lvl="1"/>
            <a:r>
              <a:rPr lang="en-US" dirty="0" smtClean="0"/>
              <a:t>Schools</a:t>
            </a:r>
          </a:p>
          <a:p>
            <a:pPr lvl="1"/>
            <a:r>
              <a:rPr lang="en-US" dirty="0" smtClean="0"/>
              <a:t>Daycare Facilities</a:t>
            </a:r>
          </a:p>
          <a:p>
            <a:pPr lvl="1"/>
            <a:r>
              <a:rPr lang="en-US" dirty="0" smtClean="0"/>
              <a:t>Community groups</a:t>
            </a:r>
          </a:p>
          <a:p>
            <a:endParaRPr lang="en-US" dirty="0" smtClean="0"/>
          </a:p>
          <a:p>
            <a:endParaRPr lang="en-US" dirty="0"/>
          </a:p>
        </p:txBody>
      </p:sp>
    </p:spTree>
    <p:extLst>
      <p:ext uri="{BB962C8B-B14F-4D97-AF65-F5344CB8AC3E}">
        <p14:creationId xmlns:p14="http://schemas.microsoft.com/office/powerpoint/2010/main" val="30431124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Coordinating Supplies/resources</a:t>
            </a:r>
          </a:p>
          <a:p>
            <a:pPr lvl="1"/>
            <a:r>
              <a:rPr lang="en-US" dirty="0" smtClean="0"/>
              <a:t>Who needs what?</a:t>
            </a:r>
          </a:p>
          <a:p>
            <a:pPr lvl="1"/>
            <a:r>
              <a:rPr lang="en-US" dirty="0" smtClean="0"/>
              <a:t>How do we ensure access?</a:t>
            </a:r>
            <a:endParaRPr lang="en-US" dirty="0"/>
          </a:p>
          <a:p>
            <a:endParaRPr lang="en-US" dirty="0" smtClean="0"/>
          </a:p>
          <a:p>
            <a:r>
              <a:rPr lang="en-US" dirty="0" smtClean="0"/>
              <a:t>Assistance </a:t>
            </a:r>
            <a:r>
              <a:rPr lang="en-US" dirty="0"/>
              <a:t>with </a:t>
            </a:r>
            <a:r>
              <a:rPr lang="en-US" dirty="0" smtClean="0"/>
              <a:t>plans/exercises</a:t>
            </a:r>
          </a:p>
          <a:p>
            <a:pPr marL="0" indent="0">
              <a:buNone/>
            </a:pPr>
            <a:endParaRPr lang="en-US" dirty="0"/>
          </a:p>
        </p:txBody>
      </p:sp>
    </p:spTree>
    <p:extLst>
      <p:ext uri="{BB962C8B-B14F-4D97-AF65-F5344CB8AC3E}">
        <p14:creationId xmlns:p14="http://schemas.microsoft.com/office/powerpoint/2010/main" val="10460214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Commercial Product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0749" y="1856296"/>
            <a:ext cx="4816726" cy="4324350"/>
          </a:xfrm>
        </p:spPr>
      </p:pic>
    </p:spTree>
    <p:extLst>
      <p:ext uri="{BB962C8B-B14F-4D97-AF65-F5344CB8AC3E}">
        <p14:creationId xmlns:p14="http://schemas.microsoft.com/office/powerpoint/2010/main" val="4575370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normAutofit/>
          </a:bodyPr>
          <a:lstStyle/>
          <a:p>
            <a:endParaRPr lang="en-US" dirty="0" smtClean="0"/>
          </a:p>
          <a:p>
            <a:r>
              <a:rPr lang="en-US" dirty="0" smtClean="0"/>
              <a:t>The answers are in </a:t>
            </a:r>
            <a:r>
              <a:rPr lang="en-US" b="1" dirty="0" smtClean="0"/>
              <a:t>YOUR </a:t>
            </a:r>
            <a:r>
              <a:rPr lang="en-US" dirty="0" smtClean="0"/>
              <a:t>community</a:t>
            </a:r>
            <a:endParaRPr lang="en-US" dirty="0"/>
          </a:p>
        </p:txBody>
      </p:sp>
    </p:spTree>
    <p:extLst>
      <p:ext uri="{BB962C8B-B14F-4D97-AF65-F5344CB8AC3E}">
        <p14:creationId xmlns:p14="http://schemas.microsoft.com/office/powerpoint/2010/main" val="27327095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opperplate Gothic Bold" panose="020E0705020206020404" pitchFamily="34" charset="0"/>
              </a:rPr>
              <a:t>The Ham Radio Initiative</a:t>
            </a:r>
            <a:endParaRPr lang="en-US" dirty="0">
              <a:latin typeface="Copperplate Gothic Bold" panose="020E0705020206020404" pitchFamily="34" charset="0"/>
            </a:endParaRPr>
          </a:p>
        </p:txBody>
      </p:sp>
      <p:sp>
        <p:nvSpPr>
          <p:cNvPr id="3" name="Subtitle 2"/>
          <p:cNvSpPr>
            <a:spLocks noGrp="1"/>
          </p:cNvSpPr>
          <p:nvPr>
            <p:ph type="subTitle" idx="1"/>
          </p:nvPr>
        </p:nvSpPr>
        <p:spPr/>
        <p:txBody>
          <a:bodyPr/>
          <a:lstStyle/>
          <a:p>
            <a:r>
              <a:rPr lang="en-US" dirty="0" smtClean="0"/>
              <a:t>Why, who, what, The survey</a:t>
            </a:r>
            <a:endParaRPr lang="en-US" dirty="0"/>
          </a:p>
        </p:txBody>
      </p:sp>
    </p:spTree>
    <p:extLst>
      <p:ext uri="{BB962C8B-B14F-4D97-AF65-F5344CB8AC3E}">
        <p14:creationId xmlns:p14="http://schemas.microsoft.com/office/powerpoint/2010/main" val="80897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152093"/>
          </a:xfrm>
        </p:spPr>
        <p:txBody>
          <a:bodyPr/>
          <a:lstStyle/>
          <a:p>
            <a:r>
              <a:rPr lang="en-US" dirty="0" smtClean="0"/>
              <a:t>Why</a:t>
            </a:r>
            <a:endParaRPr lang="en-US" dirty="0"/>
          </a:p>
        </p:txBody>
      </p:sp>
      <p:sp>
        <p:nvSpPr>
          <p:cNvPr id="3" name="Content Placeholder 2"/>
          <p:cNvSpPr>
            <a:spLocks noGrp="1"/>
          </p:cNvSpPr>
          <p:nvPr>
            <p:ph idx="1"/>
          </p:nvPr>
        </p:nvSpPr>
        <p:spPr>
          <a:xfrm>
            <a:off x="1141412" y="1770611"/>
            <a:ext cx="9905999" cy="4522124"/>
          </a:xfrm>
        </p:spPr>
        <p:txBody>
          <a:bodyPr>
            <a:normAutofit/>
          </a:bodyPr>
          <a:lstStyle/>
          <a:p>
            <a:r>
              <a:rPr lang="en-US" dirty="0" smtClean="0"/>
              <a:t>Stand alone system</a:t>
            </a:r>
          </a:p>
          <a:p>
            <a:pPr lvl="1"/>
            <a:r>
              <a:rPr lang="en-US" dirty="0"/>
              <a:t>Does not require a public service </a:t>
            </a:r>
            <a:r>
              <a:rPr lang="en-US" dirty="0" smtClean="0"/>
              <a:t>infrastructure</a:t>
            </a:r>
            <a:endParaRPr lang="en-US" dirty="0"/>
          </a:p>
          <a:p>
            <a:pPr lvl="1"/>
            <a:r>
              <a:rPr lang="en-US" dirty="0"/>
              <a:t>Can be run off of 12 volt DC source or AC </a:t>
            </a:r>
            <a:r>
              <a:rPr lang="en-US" dirty="0" smtClean="0"/>
              <a:t>power</a:t>
            </a:r>
          </a:p>
          <a:p>
            <a:r>
              <a:rPr lang="en-US" dirty="0" smtClean="0"/>
              <a:t>It is not just voice, Morse Code and Data can be relayed</a:t>
            </a:r>
          </a:p>
          <a:p>
            <a:r>
              <a:rPr lang="en-US" dirty="0" smtClean="0"/>
              <a:t>It can be used to communicate locally and long distances</a:t>
            </a:r>
          </a:p>
          <a:p>
            <a:r>
              <a:rPr lang="en-US" dirty="0" smtClean="0"/>
              <a:t>It’s portable</a:t>
            </a:r>
          </a:p>
          <a:p>
            <a:r>
              <a:rPr lang="en-US" dirty="0" smtClean="0"/>
              <a:t>It’s scalable</a:t>
            </a:r>
          </a:p>
          <a:p>
            <a:r>
              <a:rPr lang="en-US" dirty="0" smtClean="0"/>
              <a:t>Relatively low investment costs, low maintenance costs</a:t>
            </a:r>
          </a:p>
          <a:p>
            <a:pPr lvl="1"/>
            <a:endParaRPr lang="en-US" dirty="0"/>
          </a:p>
        </p:txBody>
      </p:sp>
    </p:spTree>
    <p:extLst>
      <p:ext uri="{BB962C8B-B14F-4D97-AF65-F5344CB8AC3E}">
        <p14:creationId xmlns:p14="http://schemas.microsoft.com/office/powerpoint/2010/main" val="18580325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a:t>
            </a:r>
            <a:endParaRPr lang="en-US" dirty="0"/>
          </a:p>
        </p:txBody>
      </p:sp>
      <p:sp>
        <p:nvSpPr>
          <p:cNvPr id="3" name="Content Placeholder 2"/>
          <p:cNvSpPr>
            <a:spLocks noGrp="1"/>
          </p:cNvSpPr>
          <p:nvPr>
            <p:ph idx="1"/>
          </p:nvPr>
        </p:nvSpPr>
        <p:spPr/>
        <p:txBody>
          <a:bodyPr/>
          <a:lstStyle/>
          <a:p>
            <a:r>
              <a:rPr lang="en-US" dirty="0" smtClean="0"/>
              <a:t>Any one is capable of getting a license</a:t>
            </a:r>
          </a:p>
          <a:p>
            <a:r>
              <a:rPr lang="en-US" dirty="0" smtClean="0"/>
              <a:t>Any one can purchase equipment and set it up</a:t>
            </a:r>
          </a:p>
          <a:p>
            <a:r>
              <a:rPr lang="en-US" dirty="0" smtClean="0"/>
              <a:t>One constraint is that it can be technically challenging</a:t>
            </a:r>
          </a:p>
          <a:p>
            <a:pPr marL="0" indent="0">
              <a:buNone/>
            </a:pPr>
            <a:r>
              <a:rPr lang="en-US" dirty="0" smtClean="0"/>
              <a:t> </a:t>
            </a:r>
          </a:p>
          <a:p>
            <a:endParaRPr lang="en-US" dirty="0"/>
          </a:p>
        </p:txBody>
      </p:sp>
    </p:spTree>
    <p:extLst>
      <p:ext uri="{BB962C8B-B14F-4D97-AF65-F5344CB8AC3E}">
        <p14:creationId xmlns:p14="http://schemas.microsoft.com/office/powerpoint/2010/main" val="42397166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a:t>
            </a:r>
            <a:endParaRPr lang="en-US" dirty="0"/>
          </a:p>
        </p:txBody>
      </p:sp>
      <p:sp>
        <p:nvSpPr>
          <p:cNvPr id="3" name="Content Placeholder 2"/>
          <p:cNvSpPr>
            <a:spLocks noGrp="1"/>
          </p:cNvSpPr>
          <p:nvPr>
            <p:ph idx="1"/>
          </p:nvPr>
        </p:nvSpPr>
        <p:spPr/>
        <p:txBody>
          <a:bodyPr/>
          <a:lstStyle/>
          <a:p>
            <a:r>
              <a:rPr lang="en-US" dirty="0" smtClean="0"/>
              <a:t>Infrastructure of local users</a:t>
            </a:r>
          </a:p>
          <a:p>
            <a:r>
              <a:rPr lang="en-US" dirty="0" smtClean="0"/>
              <a:t>Communication</a:t>
            </a:r>
          </a:p>
          <a:p>
            <a:pPr lvl="1"/>
            <a:r>
              <a:rPr lang="en-US" dirty="0" smtClean="0"/>
              <a:t>Patient information</a:t>
            </a:r>
          </a:p>
          <a:p>
            <a:pPr lvl="1"/>
            <a:r>
              <a:rPr lang="en-US" dirty="0" smtClean="0"/>
              <a:t>Needs</a:t>
            </a:r>
          </a:p>
          <a:p>
            <a:pPr lvl="1"/>
            <a:r>
              <a:rPr lang="en-US" dirty="0" smtClean="0"/>
              <a:t>Status</a:t>
            </a:r>
          </a:p>
          <a:p>
            <a:pPr marL="457200" lvl="1" indent="0">
              <a:buNone/>
            </a:pPr>
            <a:endParaRPr lang="en-US" dirty="0" smtClean="0"/>
          </a:p>
          <a:p>
            <a:pPr marL="457200" lvl="1" indent="0">
              <a:buNone/>
            </a:pPr>
            <a:endParaRPr lang="en-US" dirty="0" smtClean="0"/>
          </a:p>
        </p:txBody>
      </p:sp>
    </p:spTree>
    <p:extLst>
      <p:ext uri="{BB962C8B-B14F-4D97-AF65-F5344CB8AC3E}">
        <p14:creationId xmlns:p14="http://schemas.microsoft.com/office/powerpoint/2010/main" val="1780100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Healthcare Coalitions and Readiness and Response Coordinators moving forward 2019 and beyond</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50540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a:t>
            </a:r>
            <a:endParaRPr lang="en-US" dirty="0"/>
          </a:p>
        </p:txBody>
      </p:sp>
      <p:sp>
        <p:nvSpPr>
          <p:cNvPr id="3" name="Content Placeholder 2"/>
          <p:cNvSpPr>
            <a:spLocks noGrp="1"/>
          </p:cNvSpPr>
          <p:nvPr>
            <p:ph idx="1"/>
          </p:nvPr>
        </p:nvSpPr>
        <p:spPr/>
        <p:txBody>
          <a:bodyPr/>
          <a:lstStyle/>
          <a:p>
            <a:r>
              <a:rPr lang="en-US" dirty="0" smtClean="0"/>
              <a:t>30 Responses to 10 questions</a:t>
            </a:r>
          </a:p>
          <a:p>
            <a:pPr lvl="1"/>
            <a:r>
              <a:rPr lang="en-US" dirty="0" smtClean="0"/>
              <a:t>Public Health</a:t>
            </a:r>
          </a:p>
          <a:p>
            <a:pPr lvl="1"/>
            <a:r>
              <a:rPr lang="en-US" dirty="0" smtClean="0"/>
              <a:t>County Emergency Planning</a:t>
            </a:r>
          </a:p>
          <a:p>
            <a:pPr lvl="1"/>
            <a:r>
              <a:rPr lang="en-US" dirty="0" smtClean="0"/>
              <a:t>Hospital</a:t>
            </a:r>
          </a:p>
          <a:p>
            <a:pPr lvl="1"/>
            <a:r>
              <a:rPr lang="en-US" dirty="0" smtClean="0"/>
              <a:t>Long Term Care Facilities</a:t>
            </a:r>
          </a:p>
          <a:p>
            <a:pPr lvl="1"/>
            <a:r>
              <a:rPr lang="en-US" dirty="0" smtClean="0"/>
              <a:t>Ambulance</a:t>
            </a:r>
          </a:p>
          <a:p>
            <a:endParaRPr lang="en-US" dirty="0"/>
          </a:p>
        </p:txBody>
      </p:sp>
    </p:spTree>
    <p:extLst>
      <p:ext uri="{BB962C8B-B14F-4D97-AF65-F5344CB8AC3E}">
        <p14:creationId xmlns:p14="http://schemas.microsoft.com/office/powerpoint/2010/main" val="1244757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Details	</a:t>
            </a:r>
            <a:endParaRPr lang="en-US" dirty="0"/>
          </a:p>
        </p:txBody>
      </p:sp>
      <p:sp>
        <p:nvSpPr>
          <p:cNvPr id="3" name="Content Placeholder 2"/>
          <p:cNvSpPr>
            <a:spLocks noGrp="1"/>
          </p:cNvSpPr>
          <p:nvPr>
            <p:ph idx="1"/>
          </p:nvPr>
        </p:nvSpPr>
        <p:spPr/>
        <p:txBody>
          <a:bodyPr/>
          <a:lstStyle/>
          <a:p>
            <a:r>
              <a:rPr lang="en-US" dirty="0" smtClean="0"/>
              <a:t>7 facilities have some form of Ham Radio planning</a:t>
            </a:r>
          </a:p>
          <a:p>
            <a:r>
              <a:rPr lang="en-US" dirty="0" smtClean="0"/>
              <a:t>20 facilities requesting more information</a:t>
            </a:r>
          </a:p>
          <a:p>
            <a:r>
              <a:rPr lang="en-US" dirty="0" smtClean="0"/>
              <a:t>7 have an operator in house or are partnered with a community operator</a:t>
            </a:r>
          </a:p>
          <a:p>
            <a:r>
              <a:rPr lang="en-US" dirty="0" smtClean="0"/>
              <a:t>4 have equipment available to the facility</a:t>
            </a:r>
          </a:p>
          <a:p>
            <a:r>
              <a:rPr lang="en-US" dirty="0" smtClean="0"/>
              <a:t>26 facilities are willing to talk about ham radio</a:t>
            </a:r>
          </a:p>
          <a:p>
            <a:r>
              <a:rPr lang="en-US" dirty="0" smtClean="0"/>
              <a:t>2 facilities answered twice for those of you doing the math</a:t>
            </a:r>
            <a:endParaRPr lang="en-US" dirty="0"/>
          </a:p>
        </p:txBody>
      </p:sp>
    </p:spTree>
    <p:extLst>
      <p:ext uri="{BB962C8B-B14F-4D97-AF65-F5344CB8AC3E}">
        <p14:creationId xmlns:p14="http://schemas.microsoft.com/office/powerpoint/2010/main" val="7614975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Trainings for</a:t>
            </a:r>
            <a:br>
              <a:rPr lang="en-US" dirty="0" smtClean="0"/>
            </a:br>
            <a:r>
              <a:rPr lang="en-US" dirty="0" smtClean="0"/>
              <a:t>2019-2020</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3939" y="2371241"/>
            <a:ext cx="6021092" cy="2975674"/>
          </a:xfrm>
        </p:spPr>
      </p:pic>
    </p:spTree>
    <p:extLst>
      <p:ext uri="{BB962C8B-B14F-4D97-AF65-F5344CB8AC3E}">
        <p14:creationId xmlns:p14="http://schemas.microsoft.com/office/powerpoint/2010/main" val="990771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Upcoming Training</a:t>
            </a:r>
            <a:br>
              <a:rPr lang="en-US" dirty="0" smtClean="0"/>
            </a:br>
            <a:r>
              <a:rPr lang="en-US" dirty="0" smtClean="0"/>
              <a:t>2019-2020</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Basic Disaster Life Support (BDLS)</a:t>
            </a:r>
          </a:p>
          <a:p>
            <a:pPr lvl="1">
              <a:buFont typeface="Arial" panose="020B0604020202020204" pitchFamily="34" charset="0"/>
              <a:buChar char="•"/>
            </a:pPr>
            <a:r>
              <a:rPr lang="en-US" b="1" dirty="0" smtClean="0"/>
              <a:t>First set of classes start:</a:t>
            </a:r>
          </a:p>
          <a:p>
            <a:pPr lvl="2">
              <a:buFont typeface="Arial" panose="020B0604020202020204" pitchFamily="34" charset="0"/>
              <a:buChar char="•"/>
            </a:pPr>
            <a:r>
              <a:rPr lang="en-US" sz="1600" dirty="0"/>
              <a:t>January 14</a:t>
            </a:r>
            <a:r>
              <a:rPr lang="en-US" sz="1600" baseline="30000" dirty="0"/>
              <a:t>th</a:t>
            </a:r>
            <a:r>
              <a:rPr lang="en-US" sz="1600" dirty="0" smtClean="0"/>
              <a:t>, the other class dates are the 16</a:t>
            </a:r>
            <a:r>
              <a:rPr lang="en-US" sz="1600" baseline="30000" dirty="0" smtClean="0"/>
              <a:t>th</a:t>
            </a:r>
            <a:r>
              <a:rPr lang="en-US" sz="1600" dirty="0" smtClean="0"/>
              <a:t>,21</a:t>
            </a:r>
            <a:r>
              <a:rPr lang="en-US" sz="1600" baseline="30000" dirty="0" smtClean="0"/>
              <a:t>st</a:t>
            </a:r>
            <a:r>
              <a:rPr lang="en-US" sz="1600" dirty="0" smtClean="0"/>
              <a:t>, and 23</a:t>
            </a:r>
            <a:r>
              <a:rPr lang="en-US" sz="1600" baseline="30000" dirty="0" smtClean="0"/>
              <a:t>rd</a:t>
            </a:r>
            <a:r>
              <a:rPr lang="en-US" sz="1600" dirty="0" smtClean="0"/>
              <a:t>       </a:t>
            </a:r>
            <a:endParaRPr lang="en-US" sz="1600" baseline="30000" dirty="0" smtClean="0"/>
          </a:p>
          <a:p>
            <a:pPr lvl="2">
              <a:buFont typeface="Arial" panose="020B0604020202020204" pitchFamily="34" charset="0"/>
              <a:buChar char="•"/>
            </a:pPr>
            <a:r>
              <a:rPr lang="en-US" sz="1600" dirty="0" smtClean="0"/>
              <a:t>Must </a:t>
            </a:r>
            <a:r>
              <a:rPr lang="en-US" sz="1600" dirty="0"/>
              <a:t>take all 4 scheduled classes</a:t>
            </a:r>
          </a:p>
          <a:p>
            <a:pPr lvl="2">
              <a:buFont typeface="Arial" panose="020B0604020202020204" pitchFamily="34" charset="0"/>
              <a:buChar char="•"/>
            </a:pPr>
            <a:endParaRPr lang="en-US" sz="1600" b="1" dirty="0" smtClean="0"/>
          </a:p>
          <a:p>
            <a:pPr lvl="1">
              <a:buFont typeface="Arial" panose="020B0604020202020204" pitchFamily="34" charset="0"/>
              <a:buChar char="•"/>
            </a:pPr>
            <a:r>
              <a:rPr lang="en-US" b="1" dirty="0" smtClean="0"/>
              <a:t>Second set of classes start:</a:t>
            </a:r>
          </a:p>
          <a:p>
            <a:pPr lvl="2"/>
            <a:r>
              <a:rPr lang="en-US" dirty="0" smtClean="0"/>
              <a:t>February 3</a:t>
            </a:r>
            <a:r>
              <a:rPr lang="en-US" baseline="30000" dirty="0" smtClean="0"/>
              <a:t>rd</a:t>
            </a:r>
            <a:r>
              <a:rPr lang="en-US" dirty="0" smtClean="0"/>
              <a:t>, the other class dates are the 5</a:t>
            </a:r>
            <a:r>
              <a:rPr lang="en-US" baseline="30000" dirty="0" smtClean="0"/>
              <a:t>th</a:t>
            </a:r>
            <a:r>
              <a:rPr lang="en-US" dirty="0" smtClean="0"/>
              <a:t>,10</a:t>
            </a:r>
            <a:r>
              <a:rPr lang="en-US" baseline="30000" dirty="0" smtClean="0"/>
              <a:t>th</a:t>
            </a:r>
            <a:r>
              <a:rPr lang="en-US" dirty="0" smtClean="0"/>
              <a:t>,and 12</a:t>
            </a:r>
            <a:r>
              <a:rPr lang="en-US" baseline="30000" dirty="0" smtClean="0"/>
              <a:t>th</a:t>
            </a:r>
            <a:r>
              <a:rPr lang="en-US" dirty="0" smtClean="0"/>
              <a:t>   </a:t>
            </a:r>
          </a:p>
          <a:p>
            <a:pPr lvl="2"/>
            <a:r>
              <a:rPr lang="en-US" dirty="0" smtClean="0"/>
              <a:t>Must take all 4 scheduled classes</a:t>
            </a:r>
          </a:p>
          <a:p>
            <a:pPr lvl="1"/>
            <a:r>
              <a:rPr lang="en-US" i="1" dirty="0" smtClean="0"/>
              <a:t>Registration will be open soon</a:t>
            </a:r>
          </a:p>
          <a:p>
            <a:r>
              <a:rPr lang="en-US" b="1" dirty="0" smtClean="0"/>
              <a:t>Advanced Disaster Life Support (ADLS)</a:t>
            </a:r>
          </a:p>
          <a:p>
            <a:pPr lvl="1"/>
            <a:r>
              <a:rPr lang="en-US" dirty="0" smtClean="0"/>
              <a:t>April 17</a:t>
            </a:r>
            <a:r>
              <a:rPr lang="en-US" baseline="30000" dirty="0" smtClean="0"/>
              <a:t>th</a:t>
            </a:r>
            <a:r>
              <a:rPr lang="en-US" dirty="0" smtClean="0"/>
              <a:t>, 18</a:t>
            </a:r>
            <a:r>
              <a:rPr lang="en-US" baseline="30000" dirty="0" smtClean="0"/>
              <a:t>th</a:t>
            </a:r>
            <a:r>
              <a:rPr lang="en-US" dirty="0" smtClean="0"/>
              <a:t> 2020</a:t>
            </a:r>
          </a:p>
          <a:p>
            <a:pPr lvl="1"/>
            <a:r>
              <a:rPr lang="en-US" dirty="0" smtClean="0"/>
              <a:t>Held at Fairmont this year</a:t>
            </a:r>
          </a:p>
          <a:p>
            <a:pPr lvl="1"/>
            <a:r>
              <a:rPr lang="en-US" dirty="0" smtClean="0"/>
              <a:t>Possibility of adding a PEDS surge component</a:t>
            </a:r>
          </a:p>
          <a:p>
            <a:pPr lvl="1"/>
            <a:endParaRPr lang="en-US" dirty="0"/>
          </a:p>
          <a:p>
            <a:pPr marL="201168" lvl="1" indent="0">
              <a:buNone/>
            </a:pPr>
            <a:endParaRPr lang="en-US" dirty="0" smtClean="0"/>
          </a:p>
          <a:p>
            <a:pPr lvl="1"/>
            <a:endParaRPr lang="en-US" dirty="0"/>
          </a:p>
          <a:p>
            <a:pPr lvl="1"/>
            <a:endParaRPr lang="en-US" dirty="0" smtClean="0"/>
          </a:p>
          <a:p>
            <a:pPr lvl="1"/>
            <a:endParaRPr lang="en-US" dirty="0" smtClean="0"/>
          </a:p>
          <a:p>
            <a:pPr marL="457200" lvl="1" indent="0">
              <a:buNone/>
            </a:pPr>
            <a:endParaRPr lang="en-US" dirty="0"/>
          </a:p>
        </p:txBody>
      </p:sp>
    </p:spTree>
    <p:extLst>
      <p:ext uri="{BB962C8B-B14F-4D97-AF65-F5344CB8AC3E}">
        <p14:creationId xmlns:p14="http://schemas.microsoft.com/office/powerpoint/2010/main" val="35992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1000"/>
                                        <p:tgtEl>
                                          <p:spTgt spid="3">
                                            <p:txEl>
                                              <p:pRg st="9" end="9"/>
                                            </p:txEl>
                                          </p:spTgt>
                                        </p:tgtEl>
                                      </p:cBhvr>
                                    </p:animEffect>
                                    <p:anim calcmode="lin" valueType="num">
                                      <p:cBhvr>
                                        <p:cTn id="5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1000"/>
                                        <p:tgtEl>
                                          <p:spTgt spid="3">
                                            <p:txEl>
                                              <p:pRg st="10" end="10"/>
                                            </p:txEl>
                                          </p:spTgt>
                                        </p:tgtEl>
                                      </p:cBhvr>
                                    </p:animEffect>
                                    <p:anim calcmode="lin" valueType="num">
                                      <p:cBhvr>
                                        <p:cTn id="6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fade">
                                      <p:cBhvr>
                                        <p:cTn id="67" dur="1000"/>
                                        <p:tgtEl>
                                          <p:spTgt spid="3">
                                            <p:txEl>
                                              <p:pRg st="11" end="11"/>
                                            </p:txEl>
                                          </p:spTgt>
                                        </p:tgtEl>
                                      </p:cBhvr>
                                    </p:animEffect>
                                    <p:anim calcmode="lin" valueType="num">
                                      <p:cBhvr>
                                        <p:cTn id="6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fade">
                                      <p:cBhvr>
                                        <p:cTn id="72" dur="1000"/>
                                        <p:tgtEl>
                                          <p:spTgt spid="3">
                                            <p:txEl>
                                              <p:pRg st="12" end="12"/>
                                            </p:txEl>
                                          </p:spTgt>
                                        </p:tgtEl>
                                      </p:cBhvr>
                                    </p:animEffect>
                                    <p:anim calcmode="lin" valueType="num">
                                      <p:cBhvr>
                                        <p:cTn id="7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Trainings 2019-2020</a:t>
            </a:r>
            <a:br>
              <a:rPr lang="en-US" dirty="0" smtClean="0"/>
            </a:br>
            <a:r>
              <a:rPr lang="en-US" dirty="0" smtClean="0"/>
              <a:t>Continued</a:t>
            </a:r>
            <a:endParaRPr lang="en-US" dirty="0"/>
          </a:p>
        </p:txBody>
      </p:sp>
      <p:sp>
        <p:nvSpPr>
          <p:cNvPr id="3" name="Content Placeholder 2"/>
          <p:cNvSpPr>
            <a:spLocks noGrp="1"/>
          </p:cNvSpPr>
          <p:nvPr>
            <p:ph idx="1"/>
          </p:nvPr>
        </p:nvSpPr>
        <p:spPr>
          <a:xfrm>
            <a:off x="1154954" y="2603499"/>
            <a:ext cx="9134034" cy="4083547"/>
          </a:xfrm>
        </p:spPr>
        <p:txBody>
          <a:bodyPr/>
          <a:lstStyle/>
          <a:p>
            <a:r>
              <a:rPr lang="en-US" b="1" dirty="0" smtClean="0"/>
              <a:t>Advanced Burn Life Support:</a:t>
            </a:r>
            <a:endParaRPr lang="en-US" b="1" dirty="0"/>
          </a:p>
        </p:txBody>
      </p:sp>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787" y="2994454"/>
            <a:ext cx="6381750" cy="316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97607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Center For Domestic Preparedness</a:t>
            </a:r>
            <a:br>
              <a:rPr lang="en-US" dirty="0" smtClean="0"/>
            </a:br>
            <a:r>
              <a:rPr lang="en-US" dirty="0" smtClean="0"/>
              <a:t>“Training The Best for the Worst”</a:t>
            </a:r>
            <a:endParaRPr lang="en-US" dirty="0"/>
          </a:p>
        </p:txBody>
      </p:sp>
      <p:sp>
        <p:nvSpPr>
          <p:cNvPr id="3" name="Content Placeholder 2"/>
          <p:cNvSpPr>
            <a:spLocks noGrp="1"/>
          </p:cNvSpPr>
          <p:nvPr>
            <p:ph idx="1"/>
          </p:nvPr>
        </p:nvSpPr>
        <p:spPr/>
        <p:txBody>
          <a:bodyPr/>
          <a:lstStyle/>
          <a:p>
            <a:r>
              <a:rPr lang="en-US" dirty="0" smtClean="0"/>
              <a:t>Provides advanced, all-hazards training to approximately 50,000 emergency responders annually from state, local, tribal, and territorial governments, as well as the federal government, foreign governments, and private entities, as available.</a:t>
            </a:r>
          </a:p>
          <a:p>
            <a:r>
              <a:rPr lang="en-US" dirty="0" smtClean="0"/>
              <a:t>The scope of training includes, preparedness, protection, and response.</a:t>
            </a:r>
          </a:p>
          <a:p>
            <a:r>
              <a:rPr lang="en-US" dirty="0" smtClean="0"/>
              <a:t>Link to the CDP:</a:t>
            </a:r>
          </a:p>
          <a:p>
            <a:r>
              <a:rPr lang="en-US" dirty="0">
                <a:hlinkClick r:id="rId2"/>
              </a:rPr>
              <a:t>https://cdp.dhs.gov</a:t>
            </a:r>
            <a:r>
              <a:rPr lang="en-US" dirty="0" smtClean="0">
                <a:hlinkClick r:id="rId2"/>
              </a:rPr>
              <a:t>/</a:t>
            </a:r>
            <a:endParaRPr lang="en-US" dirty="0" smtClean="0"/>
          </a:p>
          <a:p>
            <a:endParaRPr lang="en-US" dirty="0"/>
          </a:p>
        </p:txBody>
      </p:sp>
    </p:spTree>
    <p:extLst>
      <p:ext uri="{BB962C8B-B14F-4D97-AF65-F5344CB8AC3E}">
        <p14:creationId xmlns:p14="http://schemas.microsoft.com/office/powerpoint/2010/main" val="266440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BREAK!</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8821" y="2368172"/>
            <a:ext cx="4099301" cy="2769515"/>
          </a:xfrm>
          <a:prstGeom prst="rect">
            <a:avLst/>
          </a:prstGeom>
        </p:spPr>
      </p:pic>
    </p:spTree>
    <p:extLst>
      <p:ext uri="{BB962C8B-B14F-4D97-AF65-F5344CB8AC3E}">
        <p14:creationId xmlns:p14="http://schemas.microsoft.com/office/powerpoint/2010/main" val="33596330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chemeClr val="accent2">
                    <a:lumMod val="50000"/>
                  </a:schemeClr>
                </a:solidFill>
              </a:rPr>
              <a:t>Roundtable Discussion</a:t>
            </a:r>
            <a:br>
              <a:rPr lang="en-US" dirty="0" smtClean="0">
                <a:solidFill>
                  <a:schemeClr val="accent2">
                    <a:lumMod val="50000"/>
                  </a:schemeClr>
                </a:solidFill>
              </a:rPr>
            </a:br>
            <a:r>
              <a:rPr lang="en-US" dirty="0" smtClean="0">
                <a:solidFill>
                  <a:schemeClr val="accent2">
                    <a:lumMod val="50000"/>
                  </a:schemeClr>
                </a:solidFill>
              </a:rPr>
              <a:t>Local Updates</a:t>
            </a:r>
            <a:endParaRPr lang="en-US" dirty="0">
              <a:solidFill>
                <a:schemeClr val="accent2">
                  <a:lumMod val="50000"/>
                </a:schemeClr>
              </a:solidFill>
            </a:endParaRPr>
          </a:p>
        </p:txBody>
      </p:sp>
      <p:sp>
        <p:nvSpPr>
          <p:cNvPr id="3" name="Content Placeholder 2"/>
          <p:cNvSpPr>
            <a:spLocks noGrp="1"/>
          </p:cNvSpPr>
          <p:nvPr>
            <p:ph idx="1"/>
          </p:nvPr>
        </p:nvSpPr>
        <p:spPr>
          <a:xfrm>
            <a:off x="940805" y="2160589"/>
            <a:ext cx="8596668" cy="3880773"/>
          </a:xfrm>
        </p:spPr>
        <p:txBody>
          <a:bodyPr/>
          <a:lstStyle/>
          <a:p>
            <a:r>
              <a:rPr lang="en-US" dirty="0" smtClean="0"/>
              <a:t>Please share what has been going on in your facility this year:</a:t>
            </a:r>
          </a:p>
          <a:p>
            <a:endParaRPr lang="en-US" dirty="0" smtClean="0"/>
          </a:p>
          <a:p>
            <a:pPr lvl="1"/>
            <a:r>
              <a:rPr lang="en-US" dirty="0" smtClean="0"/>
              <a:t>Exercises that you completed or having coming up this year</a:t>
            </a:r>
          </a:p>
          <a:p>
            <a:pPr lvl="1"/>
            <a:r>
              <a:rPr lang="en-US" dirty="0" smtClean="0"/>
              <a:t>Accomplishments/success stories</a:t>
            </a:r>
          </a:p>
          <a:p>
            <a:pPr lvl="1"/>
            <a:r>
              <a:rPr lang="en-US" dirty="0" smtClean="0"/>
              <a:t>Any EOP activations</a:t>
            </a:r>
          </a:p>
          <a:p>
            <a:pPr lvl="1"/>
            <a:r>
              <a:rPr lang="en-US" dirty="0" smtClean="0"/>
              <a:t>Challenges that you are faced with at your facility</a:t>
            </a:r>
          </a:p>
          <a:p>
            <a:pPr lvl="1"/>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2944" y="3828082"/>
            <a:ext cx="4740046" cy="2321770"/>
          </a:xfrm>
          <a:prstGeom prst="rect">
            <a:avLst/>
          </a:prstGeom>
        </p:spPr>
      </p:pic>
    </p:spTree>
    <p:extLst>
      <p:ext uri="{BB962C8B-B14F-4D97-AF65-F5344CB8AC3E}">
        <p14:creationId xmlns:p14="http://schemas.microsoft.com/office/powerpoint/2010/main" val="18550229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Mark your calendars for </a:t>
            </a:r>
            <a:br>
              <a:rPr lang="en-US" dirty="0" smtClean="0"/>
            </a:br>
            <a:r>
              <a:rPr lang="en-US" dirty="0" smtClean="0"/>
              <a:t>May Regional Meeting</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When:  May 11, 2020</a:t>
            </a:r>
          </a:p>
          <a:p>
            <a:pPr>
              <a:buFont typeface="Arial" panose="020B0604020202020204" pitchFamily="34" charset="0"/>
              <a:buChar char="•"/>
            </a:pPr>
            <a:r>
              <a:rPr lang="en-US" dirty="0" smtClean="0"/>
              <a:t>Where: Billings</a:t>
            </a:r>
          </a:p>
          <a:p>
            <a:pPr>
              <a:buFont typeface="Arial" panose="020B0604020202020204" pitchFamily="34" charset="0"/>
              <a:buChar char="•"/>
            </a:pPr>
            <a:r>
              <a:rPr lang="en-US" dirty="0" smtClean="0"/>
              <a:t>Possible topics to be covered:</a:t>
            </a:r>
          </a:p>
          <a:p>
            <a:pPr lvl="1">
              <a:buFont typeface="Arial" panose="020B0604020202020204" pitchFamily="34" charset="0"/>
              <a:buChar char="•"/>
            </a:pPr>
            <a:r>
              <a:rPr lang="en-US" dirty="0" smtClean="0"/>
              <a:t>Stop the Bleed Training </a:t>
            </a:r>
          </a:p>
          <a:p>
            <a:pPr lvl="1">
              <a:buFont typeface="Arial" panose="020B0604020202020204" pitchFamily="34" charset="0"/>
              <a:buChar char="•"/>
            </a:pPr>
            <a:r>
              <a:rPr lang="en-US" dirty="0" smtClean="0"/>
              <a:t>PIO Training</a:t>
            </a:r>
          </a:p>
          <a:p>
            <a:pPr lvl="1">
              <a:buFont typeface="Arial" panose="020B0604020202020204" pitchFamily="34" charset="0"/>
              <a:buChar char="•"/>
            </a:pPr>
            <a:r>
              <a:rPr lang="en-US" dirty="0" smtClean="0"/>
              <a:t>State of EMS in Montana (Presentation by Jim Detienne)</a:t>
            </a:r>
          </a:p>
          <a:p>
            <a:pPr lvl="1">
              <a:buFont typeface="Arial" panose="020B0604020202020204" pitchFamily="34" charset="0"/>
              <a:buChar char="•"/>
            </a:pPr>
            <a:r>
              <a:rPr lang="en-US" dirty="0" smtClean="0"/>
              <a:t>EMS-C Presentation</a:t>
            </a:r>
          </a:p>
          <a:p>
            <a:pPr lvl="1">
              <a:buFont typeface="Arial" panose="020B0604020202020204" pitchFamily="34" charset="0"/>
              <a:buChar char="•"/>
            </a:pPr>
            <a:r>
              <a:rPr lang="en-US" dirty="0" smtClean="0"/>
              <a:t>Presentation by Dayle Perrin</a:t>
            </a:r>
          </a:p>
          <a:p>
            <a:pPr marL="0" indent="0">
              <a:buNone/>
            </a:pP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6480" y="4445685"/>
            <a:ext cx="4636008" cy="1796959"/>
          </a:xfrm>
          <a:prstGeom prst="rect">
            <a:avLst/>
          </a:prstGeom>
        </p:spPr>
      </p:pic>
    </p:spTree>
    <p:extLst>
      <p:ext uri="{BB962C8B-B14F-4D97-AF65-F5344CB8AC3E}">
        <p14:creationId xmlns:p14="http://schemas.microsoft.com/office/powerpoint/2010/main" val="208772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Emergency Preparedness Drill</a:t>
            </a:r>
            <a:endParaRPr lang="en-US" dirty="0"/>
          </a:p>
        </p:txBody>
      </p:sp>
      <p:pic>
        <p:nvPicPr>
          <p:cNvPr id="4" name="uce0w24x5IY"/>
          <p:cNvPicPr>
            <a:picLocks noGrp="1" noRot="1" noChangeAspect="1"/>
          </p:cNvPicPr>
          <p:nvPr>
            <p:ph idx="1"/>
            <a:videoFile r:link="rId1"/>
          </p:nvPr>
        </p:nvPicPr>
        <p:blipFill>
          <a:blip r:embed="rId3"/>
          <a:stretch>
            <a:fillRect/>
          </a:stretch>
        </p:blipFill>
        <p:spPr>
          <a:xfrm>
            <a:off x="1557580" y="1870743"/>
            <a:ext cx="9082006" cy="4134850"/>
          </a:xfrm>
          <a:prstGeom prst="rect">
            <a:avLst/>
          </a:prstGeom>
        </p:spPr>
      </p:pic>
    </p:spTree>
    <p:extLst>
      <p:ext uri="{BB962C8B-B14F-4D97-AF65-F5344CB8AC3E}">
        <p14:creationId xmlns:p14="http://schemas.microsoft.com/office/powerpoint/2010/main" val="2331161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Montana’s Healthcare Coalitions</a:t>
            </a:r>
            <a:endParaRPr lang="en-US" dirty="0"/>
          </a:p>
        </p:txBody>
      </p:sp>
      <p:graphicFrame>
        <p:nvGraphicFramePr>
          <p:cNvPr id="3" name="Content Placeholder 3">
            <a:extLst>
              <a:ext uri="{FF2B5EF4-FFF2-40B4-BE49-F238E27FC236}">
                <a16:creationId xmlns:a16="http://schemas.microsoft.com/office/drawing/2014/main" id="{908CCFD3-D106-49EC-900D-28FAC20B9E25}"/>
              </a:ext>
            </a:extLst>
          </p:cNvPr>
          <p:cNvGraphicFramePr>
            <a:graphicFrameLocks noChangeAspect="1"/>
          </p:cNvGraphicFramePr>
          <p:nvPr>
            <p:extLst>
              <p:ext uri="{D42A27DB-BD31-4B8C-83A1-F6EECF244321}">
                <p14:modId xmlns:p14="http://schemas.microsoft.com/office/powerpoint/2010/main" val="3790506320"/>
              </p:ext>
            </p:extLst>
          </p:nvPr>
        </p:nvGraphicFramePr>
        <p:xfrm>
          <a:off x="1968285" y="1846263"/>
          <a:ext cx="7733654" cy="4112835"/>
        </p:xfrm>
        <a:graphic>
          <a:graphicData uri="http://schemas.openxmlformats.org/presentationml/2006/ole">
            <mc:AlternateContent xmlns:mc="http://schemas.openxmlformats.org/markup-compatibility/2006">
              <mc:Choice xmlns:v="urn:schemas-microsoft-com:vml" Requires="v">
                <p:oleObj spid="_x0000_s2174" name="Acrobat Document" r:id="rId3" imgW="7543665" imgH="5829194" progId="AcroExch.Document.DC">
                  <p:embed/>
                </p:oleObj>
              </mc:Choice>
              <mc:Fallback>
                <p:oleObj name="Acrobat Document" r:id="rId3" imgW="7543665" imgH="5829194" progId="AcroExch.Document.DC">
                  <p:embed/>
                  <p:pic>
                    <p:nvPicPr>
                      <p:cNvPr id="4" name="Content Placeholder 3">
                        <a:extLst>
                          <a:ext uri="{FF2B5EF4-FFF2-40B4-BE49-F238E27FC236}">
                            <a16:creationId xmlns:a16="http://schemas.microsoft.com/office/drawing/2014/main" id="{908CCFD3-D106-49EC-900D-28FAC20B9E25}"/>
                          </a:ext>
                        </a:extLst>
                      </p:cNvPr>
                      <p:cNvPicPr/>
                      <p:nvPr/>
                    </p:nvPicPr>
                    <p:blipFill>
                      <a:blip r:embed="rId4"/>
                      <a:stretch>
                        <a:fillRect/>
                      </a:stretch>
                    </p:blipFill>
                    <p:spPr>
                      <a:xfrm>
                        <a:off x="1968285" y="1846263"/>
                        <a:ext cx="7733654" cy="4112835"/>
                      </a:xfrm>
                      <a:prstGeom prst="rect">
                        <a:avLst/>
                      </a:prstGeom>
                    </p:spPr>
                  </p:pic>
                </p:oleObj>
              </mc:Fallback>
            </mc:AlternateContent>
          </a:graphicData>
        </a:graphic>
      </p:graphicFrame>
    </p:spTree>
    <p:extLst>
      <p:ext uri="{BB962C8B-B14F-4D97-AF65-F5344CB8AC3E}">
        <p14:creationId xmlns:p14="http://schemas.microsoft.com/office/powerpoint/2010/main" val="33576626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3 Emergency Preparedness Tags cited for 2018-2019</a:t>
            </a:r>
            <a:endParaRPr lang="en-US" dirty="0"/>
          </a:p>
        </p:txBody>
      </p:sp>
      <p:sp>
        <p:nvSpPr>
          <p:cNvPr id="3" name="Text Placeholder 2"/>
          <p:cNvSpPr>
            <a:spLocks noGrp="1"/>
          </p:cNvSpPr>
          <p:nvPr>
            <p:ph type="body" idx="1"/>
          </p:nvPr>
        </p:nvSpPr>
        <p:spPr/>
        <p:txBody>
          <a:bodyPr>
            <a:normAutofit fontScale="85000" lnSpcReduction="20000"/>
          </a:bodyPr>
          <a:lstStyle/>
          <a:p>
            <a:r>
              <a:rPr lang="en-US" dirty="0" smtClean="0"/>
              <a:t>E-0026</a:t>
            </a:r>
          </a:p>
          <a:p>
            <a:r>
              <a:rPr lang="en-US" dirty="0" smtClean="0"/>
              <a:t>E-0037</a:t>
            </a:r>
          </a:p>
          <a:p>
            <a:r>
              <a:rPr lang="en-US" dirty="0" smtClean="0"/>
              <a:t>E-0039</a:t>
            </a:r>
          </a:p>
          <a:p>
            <a:endParaRPr lang="en-US" dirty="0" smtClean="0"/>
          </a:p>
          <a:p>
            <a:endParaRPr lang="en-US" dirty="0"/>
          </a:p>
        </p:txBody>
      </p:sp>
    </p:spTree>
    <p:extLst>
      <p:ext uri="{BB962C8B-B14F-4D97-AF65-F5344CB8AC3E}">
        <p14:creationId xmlns:p14="http://schemas.microsoft.com/office/powerpoint/2010/main" val="2686976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lumMod val="50000"/>
                  </a:schemeClr>
                </a:solidFill>
              </a:rPr>
              <a:t>Emergency Preparedness Tag</a:t>
            </a:r>
            <a:br>
              <a:rPr lang="en-US" dirty="0" smtClean="0">
                <a:solidFill>
                  <a:schemeClr val="accent2">
                    <a:lumMod val="50000"/>
                  </a:schemeClr>
                </a:solidFill>
              </a:rPr>
            </a:br>
            <a:r>
              <a:rPr lang="en-US" dirty="0" smtClean="0">
                <a:solidFill>
                  <a:schemeClr val="accent2">
                    <a:lumMod val="50000"/>
                  </a:schemeClr>
                </a:solidFill>
              </a:rPr>
              <a:t>E-0026 </a:t>
            </a:r>
            <a:endParaRPr lang="en-US" dirty="0">
              <a:solidFill>
                <a:schemeClr val="accent2">
                  <a:lumMod val="50000"/>
                </a:schemeClr>
              </a:solidFill>
            </a:endParaRPr>
          </a:p>
        </p:txBody>
      </p:sp>
      <p:sp>
        <p:nvSpPr>
          <p:cNvPr id="3" name="Content Placeholder 2"/>
          <p:cNvSpPr>
            <a:spLocks noGrp="1"/>
          </p:cNvSpPr>
          <p:nvPr>
            <p:ph idx="1"/>
          </p:nvPr>
        </p:nvSpPr>
        <p:spPr/>
        <p:txBody>
          <a:bodyPr>
            <a:normAutofit/>
          </a:bodyPr>
          <a:lstStyle/>
          <a:p>
            <a:r>
              <a:rPr lang="en-US" sz="2800" b="1" dirty="0" smtClean="0"/>
              <a:t>E-0026 </a:t>
            </a:r>
            <a:r>
              <a:rPr lang="en-US" sz="2800" b="1" dirty="0"/>
              <a:t>Roles Under a Waiver Declared by </a:t>
            </a:r>
            <a:r>
              <a:rPr lang="en-US" sz="2800" b="1" dirty="0" smtClean="0"/>
              <a:t>Secretary:</a:t>
            </a:r>
          </a:p>
          <a:p>
            <a:pPr lvl="1">
              <a:buFont typeface="Arial" panose="020B0604020202020204" pitchFamily="34" charset="0"/>
              <a:buChar char="•"/>
            </a:pPr>
            <a:r>
              <a:rPr lang="en-US" sz="2000" dirty="0" smtClean="0"/>
              <a:t>Facilities are required to have polices and procedures which include prearranged transfer agreements with other facilities and other providers to receive patients in the event of limitations or cessation of operations to maintain the continuity of services to facility patients.</a:t>
            </a:r>
          </a:p>
          <a:p>
            <a:pPr marL="201168" lvl="1" indent="0">
              <a:buNone/>
            </a:pPr>
            <a:endParaRPr lang="en-US" sz="2000" dirty="0" smtClean="0"/>
          </a:p>
          <a:p>
            <a:pPr lvl="1">
              <a:buFont typeface="Arial" panose="020B0604020202020204" pitchFamily="34" charset="0"/>
              <a:buChar char="•"/>
            </a:pPr>
            <a:r>
              <a:rPr lang="en-US" sz="2000" dirty="0" smtClean="0"/>
              <a:t>Consider all needed arrangements for the transfer of patients during an evacuation.</a:t>
            </a:r>
          </a:p>
          <a:p>
            <a:pPr marL="201168" lvl="1" indent="0">
              <a:buNone/>
            </a:pPr>
            <a:endParaRPr lang="en-US" sz="2000" dirty="0" smtClean="0"/>
          </a:p>
          <a:p>
            <a:pPr lvl="1">
              <a:buFont typeface="Arial" panose="020B0604020202020204" pitchFamily="34" charset="0"/>
              <a:buChar char="•"/>
            </a:pPr>
            <a:r>
              <a:rPr lang="en-US" sz="2000" dirty="0" smtClean="0"/>
              <a:t>Policies and procedures and facility agreements should include pre-arranged agreements for transportation between facilities,  They should be in writing, such as MOUs (Memorandums of Understanding and Transfer Agreements).</a:t>
            </a:r>
          </a:p>
          <a:p>
            <a:pPr marL="201168" lvl="1" indent="0">
              <a:buNone/>
            </a:pPr>
            <a:endParaRPr lang="en-US" sz="2800" dirty="0"/>
          </a:p>
          <a:p>
            <a:pPr lvl="1"/>
            <a:endParaRPr lang="en-US" sz="2800" dirty="0" smtClean="0"/>
          </a:p>
        </p:txBody>
      </p:sp>
    </p:spTree>
    <p:extLst>
      <p:ext uri="{BB962C8B-B14F-4D97-AF65-F5344CB8AC3E}">
        <p14:creationId xmlns:p14="http://schemas.microsoft.com/office/powerpoint/2010/main" val="206253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lumMod val="50000"/>
                  </a:schemeClr>
                </a:solidFill>
              </a:rPr>
              <a:t>Emergency Preparedness Tag</a:t>
            </a:r>
            <a:r>
              <a:rPr lang="en-US" dirty="0">
                <a:solidFill>
                  <a:schemeClr val="accent2">
                    <a:lumMod val="50000"/>
                  </a:schemeClr>
                </a:solidFill>
              </a:rPr>
              <a:t/>
            </a:r>
            <a:br>
              <a:rPr lang="en-US" dirty="0">
                <a:solidFill>
                  <a:schemeClr val="accent2">
                    <a:lumMod val="50000"/>
                  </a:schemeClr>
                </a:solidFill>
              </a:rPr>
            </a:br>
            <a:r>
              <a:rPr lang="en-US" dirty="0">
                <a:solidFill>
                  <a:schemeClr val="accent2">
                    <a:lumMod val="50000"/>
                  </a:schemeClr>
                </a:solidFill>
              </a:rPr>
              <a:t>E-0026 </a:t>
            </a:r>
            <a:r>
              <a:rPr lang="en-US" dirty="0" smtClean="0">
                <a:solidFill>
                  <a:schemeClr val="accent2">
                    <a:lumMod val="50000"/>
                  </a:schemeClr>
                </a:solidFill>
              </a:rPr>
              <a:t>(continued)</a:t>
            </a:r>
            <a:endParaRPr lang="en-US" dirty="0"/>
          </a:p>
        </p:txBody>
      </p:sp>
      <p:sp>
        <p:nvSpPr>
          <p:cNvPr id="3" name="Content Placeholder 2"/>
          <p:cNvSpPr>
            <a:spLocks noGrp="1"/>
          </p:cNvSpPr>
          <p:nvPr>
            <p:ph idx="1"/>
          </p:nvPr>
        </p:nvSpPr>
        <p:spPr/>
        <p:txBody>
          <a:bodyPr/>
          <a:lstStyle/>
          <a:p>
            <a:r>
              <a:rPr lang="en-US" b="1" dirty="0" smtClean="0"/>
              <a:t>Surveyors will be looking for:</a:t>
            </a:r>
          </a:p>
          <a:p>
            <a:endParaRPr lang="en-US" dirty="0" smtClean="0"/>
          </a:p>
          <a:p>
            <a:pPr lvl="1">
              <a:buFont typeface="Arial" panose="020B0604020202020204" pitchFamily="34" charset="0"/>
              <a:buChar char="•"/>
            </a:pPr>
            <a:r>
              <a:rPr lang="en-US" dirty="0"/>
              <a:t>The surveyors will be looking to “verify the facility has included policies and procedures in its emergency plan describing the facility’s role in providing care and treatment at alternate care sites under an 1135 waiver.</a:t>
            </a:r>
          </a:p>
          <a:p>
            <a:pPr lvl="1">
              <a:buFont typeface="Arial" panose="020B0604020202020204" pitchFamily="34" charset="0"/>
              <a:buChar char="•"/>
            </a:pPr>
            <a:r>
              <a:rPr lang="en-US" dirty="0"/>
              <a:t>May ask to see copies of the arrangements and/or an agreements the facility has with other facilities to receive patients in the event the facility is not able to care for them during an emergency.</a:t>
            </a:r>
          </a:p>
          <a:p>
            <a:pPr lvl="1">
              <a:buFont typeface="Arial" panose="020B0604020202020204" pitchFamily="34" charset="0"/>
              <a:buChar char="•"/>
            </a:pPr>
            <a:r>
              <a:rPr lang="en-US" dirty="0"/>
              <a:t>Ask facility leadership to explain the arrangements in place for transportation in the event of an evacuation</a:t>
            </a:r>
            <a:r>
              <a:rPr lang="en-US" dirty="0" smtClean="0"/>
              <a:t>.</a:t>
            </a:r>
          </a:p>
          <a:p>
            <a:pPr lvl="1">
              <a:buFont typeface="Arial" panose="020B0604020202020204" pitchFamily="34" charset="0"/>
              <a:buChar char="•"/>
            </a:pPr>
            <a:r>
              <a:rPr lang="en-US" dirty="0" smtClean="0"/>
              <a:t>Below is a link for more information on 1135 Waivers:</a:t>
            </a:r>
          </a:p>
          <a:p>
            <a:pPr lvl="2">
              <a:buFont typeface="Arial" panose="020B0604020202020204" pitchFamily="34" charset="0"/>
              <a:buChar char="•"/>
            </a:pPr>
            <a:endParaRPr lang="en-US" dirty="0" smtClean="0"/>
          </a:p>
          <a:p>
            <a:pPr lvl="2">
              <a:buFont typeface="Arial" panose="020B0604020202020204" pitchFamily="34" charset="0"/>
              <a:buChar char="•"/>
            </a:pPr>
            <a:r>
              <a:rPr lang="en-US" dirty="0">
                <a:hlinkClick r:id="rId2"/>
              </a:rPr>
              <a:t>https://www.cms.gov/Medicare/Provider-Enrollment-and-Certification/SurveyCertEmergPrep/1135-Waivers.html</a:t>
            </a:r>
            <a:endParaRPr lang="en-US" dirty="0"/>
          </a:p>
          <a:p>
            <a:pPr lvl="2">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400253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lumMod val="50000"/>
                  </a:schemeClr>
                </a:solidFill>
              </a:rPr>
              <a:t>Emergency Preparedness Tag</a:t>
            </a:r>
            <a:br>
              <a:rPr lang="en-US" dirty="0" smtClean="0">
                <a:solidFill>
                  <a:schemeClr val="accent2">
                    <a:lumMod val="50000"/>
                  </a:schemeClr>
                </a:solidFill>
              </a:rPr>
            </a:br>
            <a:r>
              <a:rPr lang="en-US" dirty="0" smtClean="0">
                <a:solidFill>
                  <a:schemeClr val="accent2">
                    <a:lumMod val="50000"/>
                  </a:schemeClr>
                </a:solidFill>
              </a:rPr>
              <a:t>E-0037</a:t>
            </a:r>
            <a:endParaRPr lang="en-US" dirty="0">
              <a:solidFill>
                <a:schemeClr val="accent2">
                  <a:lumMod val="50000"/>
                </a:schemeClr>
              </a:solidFill>
            </a:endParaRPr>
          </a:p>
        </p:txBody>
      </p:sp>
      <p:sp>
        <p:nvSpPr>
          <p:cNvPr id="3" name="Content Placeholder 2"/>
          <p:cNvSpPr>
            <a:spLocks noGrp="1"/>
          </p:cNvSpPr>
          <p:nvPr>
            <p:ph idx="1"/>
          </p:nvPr>
        </p:nvSpPr>
        <p:spPr/>
        <p:txBody>
          <a:bodyPr>
            <a:normAutofit/>
          </a:bodyPr>
          <a:lstStyle/>
          <a:p>
            <a:r>
              <a:rPr lang="en-US" sz="2800" b="1" dirty="0" smtClean="0"/>
              <a:t>E-0037 EP Training Program:</a:t>
            </a:r>
          </a:p>
          <a:p>
            <a:pPr lvl="1"/>
            <a:r>
              <a:rPr lang="en-US" sz="2400" dirty="0" smtClean="0"/>
              <a:t>Initial training (new and existing staff).</a:t>
            </a:r>
          </a:p>
          <a:p>
            <a:pPr lvl="1"/>
            <a:r>
              <a:rPr lang="en-US" sz="2400" dirty="0" smtClean="0"/>
              <a:t>Annual training (facility’s responsibility) to provide education and instruction to staff, contractors and facility volunteers to ensure all individuals are aware of the emergency preparedness program.</a:t>
            </a:r>
          </a:p>
          <a:p>
            <a:pPr lvl="1"/>
            <a:r>
              <a:rPr lang="en-US" sz="2400" dirty="0" smtClean="0"/>
              <a:t>Testing (facility’s responsibility) to provide education and instructions staff, contractors, and facility volunteers.  Includes conducting drills and/or exercises to test the emergency plan to identify gaps and areas for improvement.</a:t>
            </a:r>
          </a:p>
          <a:p>
            <a:pPr lvl="1"/>
            <a:r>
              <a:rPr lang="en-US" sz="2400" dirty="0" smtClean="0"/>
              <a:t>Documentation of training.</a:t>
            </a:r>
          </a:p>
          <a:p>
            <a:pPr lvl="1"/>
            <a:endParaRPr lang="en-US" sz="2400" dirty="0" smtClean="0"/>
          </a:p>
          <a:p>
            <a:pPr lvl="1"/>
            <a:endParaRPr lang="en-US" sz="2400" dirty="0"/>
          </a:p>
        </p:txBody>
      </p:sp>
    </p:spTree>
    <p:extLst>
      <p:ext uri="{BB962C8B-B14F-4D97-AF65-F5344CB8AC3E}">
        <p14:creationId xmlns:p14="http://schemas.microsoft.com/office/powerpoint/2010/main" val="328934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Emergency Preparedness Tag</a:t>
            </a:r>
            <a:br>
              <a:rPr lang="en-US" dirty="0" smtClean="0"/>
            </a:br>
            <a:r>
              <a:rPr lang="en-US" dirty="0" smtClean="0"/>
              <a:t>E-0037 (continued)</a:t>
            </a:r>
            <a:endParaRPr lang="en-US" dirty="0"/>
          </a:p>
        </p:txBody>
      </p:sp>
      <p:sp>
        <p:nvSpPr>
          <p:cNvPr id="3" name="Content Placeholder 2"/>
          <p:cNvSpPr>
            <a:spLocks noGrp="1"/>
          </p:cNvSpPr>
          <p:nvPr>
            <p:ph idx="1"/>
          </p:nvPr>
        </p:nvSpPr>
        <p:spPr/>
        <p:txBody>
          <a:bodyPr/>
          <a:lstStyle/>
          <a:p>
            <a:r>
              <a:rPr lang="en-US" b="1" dirty="0" smtClean="0"/>
              <a:t>Surveyors will be looking for:</a:t>
            </a:r>
          </a:p>
          <a:p>
            <a:endParaRPr lang="en-US" dirty="0" smtClean="0"/>
          </a:p>
          <a:p>
            <a:pPr lvl="1">
              <a:buFont typeface="Arial" panose="020B0604020202020204" pitchFamily="34" charset="0"/>
              <a:buChar char="•"/>
            </a:pPr>
            <a:r>
              <a:rPr lang="en-US" sz="2000" dirty="0" smtClean="0"/>
              <a:t>Copies of the facility’s initial emergency preparedness training and annual emergency preparedness training offered.</a:t>
            </a:r>
          </a:p>
          <a:p>
            <a:pPr marL="201168" lvl="1" indent="0">
              <a:buNone/>
            </a:pPr>
            <a:endParaRPr lang="en-US" sz="2000" dirty="0" smtClean="0"/>
          </a:p>
          <a:p>
            <a:pPr lvl="1">
              <a:buFont typeface="Arial" panose="020B0604020202020204" pitchFamily="34" charset="0"/>
              <a:buChar char="•"/>
            </a:pPr>
            <a:r>
              <a:rPr lang="en-US" sz="2000" dirty="0" smtClean="0"/>
              <a:t>Interview various staff and ask questions regarding the facility’s initial and annual training course, to verify staff knowledge of emergency procedures.</a:t>
            </a:r>
          </a:p>
          <a:p>
            <a:pPr marL="201168" lvl="1" indent="0">
              <a:buNone/>
            </a:pPr>
            <a:endParaRPr lang="en-US" sz="2000" dirty="0" smtClean="0"/>
          </a:p>
          <a:p>
            <a:pPr lvl="1">
              <a:buFont typeface="Arial" panose="020B0604020202020204" pitchFamily="34" charset="0"/>
              <a:buChar char="•"/>
            </a:pPr>
            <a:r>
              <a:rPr lang="en-US" sz="2000" dirty="0" smtClean="0"/>
              <a:t>Review a sample of staff training files to verify staff have received initial and annual emergency preparedness training.</a:t>
            </a:r>
            <a:endParaRPr lang="en-US" sz="2000" dirty="0"/>
          </a:p>
        </p:txBody>
      </p:sp>
    </p:spTree>
    <p:extLst>
      <p:ext uri="{BB962C8B-B14F-4D97-AF65-F5344CB8AC3E}">
        <p14:creationId xmlns:p14="http://schemas.microsoft.com/office/powerpoint/2010/main" val="272085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lumMod val="50000"/>
                  </a:schemeClr>
                </a:solidFill>
              </a:rPr>
              <a:t>Emergency Preparedness Tag</a:t>
            </a:r>
            <a:br>
              <a:rPr lang="en-US" dirty="0" smtClean="0">
                <a:solidFill>
                  <a:schemeClr val="accent2">
                    <a:lumMod val="50000"/>
                  </a:schemeClr>
                </a:solidFill>
              </a:rPr>
            </a:br>
            <a:r>
              <a:rPr lang="en-US" dirty="0" smtClean="0">
                <a:solidFill>
                  <a:schemeClr val="accent2">
                    <a:lumMod val="50000"/>
                  </a:schemeClr>
                </a:solidFill>
              </a:rPr>
              <a:t>E-0039</a:t>
            </a:r>
            <a:endParaRPr lang="en-US" dirty="0">
              <a:solidFill>
                <a:schemeClr val="accent2">
                  <a:lumMod val="50000"/>
                </a:schemeClr>
              </a:solidFill>
            </a:endParaRPr>
          </a:p>
        </p:txBody>
      </p:sp>
      <p:sp>
        <p:nvSpPr>
          <p:cNvPr id="3" name="Content Placeholder 2"/>
          <p:cNvSpPr>
            <a:spLocks noGrp="1"/>
          </p:cNvSpPr>
          <p:nvPr>
            <p:ph idx="1"/>
          </p:nvPr>
        </p:nvSpPr>
        <p:spPr/>
        <p:txBody>
          <a:bodyPr>
            <a:normAutofit/>
          </a:bodyPr>
          <a:lstStyle/>
          <a:p>
            <a:r>
              <a:rPr lang="en-US" sz="2800" b="1" dirty="0" smtClean="0"/>
              <a:t>E-0039 Emergency Preparedness Testing Requirements:</a:t>
            </a:r>
          </a:p>
          <a:p>
            <a:pPr lvl="1"/>
            <a:r>
              <a:rPr lang="en-US" sz="2600" dirty="0" smtClean="0"/>
              <a:t>Annual tabletop, participate in a full-scale community based exercise, or conduct an individual facility exercise if a community-based exercise is not available.</a:t>
            </a:r>
          </a:p>
          <a:p>
            <a:pPr marL="201168" lvl="1" indent="0">
              <a:buNone/>
            </a:pPr>
            <a:endParaRPr lang="en-US" sz="2600" dirty="0" smtClean="0"/>
          </a:p>
          <a:p>
            <a:pPr lvl="1"/>
            <a:r>
              <a:rPr lang="en-US" sz="2600" dirty="0" smtClean="0"/>
              <a:t>Update to emergency program based on this analysis.</a:t>
            </a:r>
          </a:p>
          <a:p>
            <a:pPr marL="201168" lvl="1" indent="0">
              <a:buNone/>
            </a:pPr>
            <a:endParaRPr lang="en-US" sz="2600" dirty="0"/>
          </a:p>
        </p:txBody>
      </p:sp>
    </p:spTree>
    <p:extLst>
      <p:ext uri="{BB962C8B-B14F-4D97-AF65-F5344CB8AC3E}">
        <p14:creationId xmlns:p14="http://schemas.microsoft.com/office/powerpoint/2010/main" val="298701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Emergency Preparedness Tag</a:t>
            </a:r>
            <a:br>
              <a:rPr lang="en-US" dirty="0" smtClean="0"/>
            </a:br>
            <a:r>
              <a:rPr lang="en-US" dirty="0" smtClean="0"/>
              <a:t>E-0039 (continued)</a:t>
            </a:r>
            <a:endParaRPr lang="en-US" dirty="0"/>
          </a:p>
        </p:txBody>
      </p:sp>
      <p:sp>
        <p:nvSpPr>
          <p:cNvPr id="3" name="Content Placeholder 2"/>
          <p:cNvSpPr>
            <a:spLocks noGrp="1"/>
          </p:cNvSpPr>
          <p:nvPr>
            <p:ph idx="1"/>
          </p:nvPr>
        </p:nvSpPr>
        <p:spPr/>
        <p:txBody>
          <a:bodyPr/>
          <a:lstStyle/>
          <a:p>
            <a:pPr marL="0" indent="0">
              <a:buNone/>
            </a:pPr>
            <a:r>
              <a:rPr lang="en-US" b="1" dirty="0" smtClean="0"/>
              <a:t>Surveyors will be looking for:</a:t>
            </a:r>
          </a:p>
          <a:p>
            <a:pPr marL="0" indent="0">
              <a:buNone/>
            </a:pPr>
            <a:endParaRPr lang="en-US" b="1" dirty="0" smtClean="0"/>
          </a:p>
          <a:p>
            <a:pPr lvl="1">
              <a:buFont typeface="Arial" panose="020B0604020202020204" pitchFamily="34" charset="0"/>
              <a:buChar char="•"/>
            </a:pPr>
            <a:r>
              <a:rPr lang="en-US" dirty="0"/>
              <a:t>D</a:t>
            </a:r>
            <a:r>
              <a:rPr lang="en-US" dirty="0" smtClean="0"/>
              <a:t>ocumentation of the annual tabletop and full scale exercises (which may include, but is not limited to, the exercise plan, the AAR, and any additional documentation used by the facility to support the exercise.</a:t>
            </a:r>
          </a:p>
          <a:p>
            <a:pPr lvl="1">
              <a:buFont typeface="Arial" panose="020B0604020202020204" pitchFamily="34" charset="0"/>
              <a:buChar char="•"/>
            </a:pPr>
            <a:endParaRPr lang="en-US" dirty="0" smtClean="0"/>
          </a:p>
          <a:p>
            <a:pPr lvl="1">
              <a:buFont typeface="Arial" panose="020B0604020202020204" pitchFamily="34" charset="0"/>
              <a:buChar char="•"/>
            </a:pPr>
            <a:r>
              <a:rPr lang="en-US" dirty="0" smtClean="0"/>
              <a:t>Ask to see documentation of the facility’s efforts to identify a full-scale community based exercise if they did not participate in one (i.e. date and personnel and agencies contacted and the reasons for the inability to participate in a community based exercise).</a:t>
            </a:r>
          </a:p>
          <a:p>
            <a:pPr marL="201168" lvl="1" indent="0">
              <a:buNone/>
            </a:pPr>
            <a:endParaRPr lang="en-US" dirty="0" smtClean="0"/>
          </a:p>
          <a:p>
            <a:pPr lvl="1">
              <a:buFont typeface="Arial" panose="020B0604020202020204" pitchFamily="34" charset="0"/>
              <a:buChar char="•"/>
            </a:pPr>
            <a:r>
              <a:rPr lang="en-US" dirty="0" smtClean="0"/>
              <a:t>Request documentation of the facility’s analysis and response and how the facility updated its emergency program based on this analysis.</a:t>
            </a:r>
            <a:endParaRPr lang="en-US" dirty="0"/>
          </a:p>
        </p:txBody>
      </p:sp>
    </p:spTree>
    <p:extLst>
      <p:ext uri="{BB962C8B-B14F-4D97-AF65-F5344CB8AC3E}">
        <p14:creationId xmlns:p14="http://schemas.microsoft.com/office/powerpoint/2010/main" val="38065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CSE029\Desktop\bigstock-a-thinking-man-in-the-center-o-288070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915" y="232474"/>
            <a:ext cx="5122190" cy="42829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9254" y="2681207"/>
            <a:ext cx="3897824" cy="2836191"/>
          </a:xfrm>
          <a:prstGeom prst="rect">
            <a:avLst/>
          </a:prstGeom>
        </p:spPr>
      </p:pic>
    </p:spTree>
    <p:extLst>
      <p:ext uri="{BB962C8B-B14F-4D97-AF65-F5344CB8AC3E}">
        <p14:creationId xmlns:p14="http://schemas.microsoft.com/office/powerpoint/2010/main" val="41368738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Information</a:t>
            </a:r>
            <a:endParaRPr lang="en-US" dirty="0"/>
          </a:p>
        </p:txBody>
      </p:sp>
      <p:sp>
        <p:nvSpPr>
          <p:cNvPr id="3" name="Content Placeholder 2"/>
          <p:cNvSpPr>
            <a:spLocks noGrp="1"/>
          </p:cNvSpPr>
          <p:nvPr>
            <p:ph sz="half" idx="1"/>
          </p:nvPr>
        </p:nvSpPr>
        <p:spPr/>
        <p:txBody>
          <a:bodyPr>
            <a:normAutofit/>
          </a:bodyPr>
          <a:lstStyle/>
          <a:p>
            <a:r>
              <a:rPr lang="en-US" dirty="0" smtClean="0"/>
              <a:t>Don McGiboney:</a:t>
            </a:r>
            <a:r>
              <a:rPr lang="en-US" dirty="0">
                <a:hlinkClick r:id="rId2"/>
              </a:rPr>
              <a:t> dmcgiboney@mt.gov</a:t>
            </a:r>
            <a:r>
              <a:rPr lang="en-US" dirty="0"/>
              <a:t> </a:t>
            </a:r>
            <a:endParaRPr lang="en-US" dirty="0" smtClean="0"/>
          </a:p>
          <a:p>
            <a:pPr lvl="1">
              <a:buFont typeface="Arial" panose="020B0604020202020204" pitchFamily="34" charset="0"/>
              <a:buChar char="•"/>
            </a:pPr>
            <a:r>
              <a:rPr lang="en-US" sz="1300" dirty="0" smtClean="0"/>
              <a:t>DPHHS</a:t>
            </a:r>
          </a:p>
          <a:p>
            <a:pPr lvl="1">
              <a:buFont typeface="Arial" panose="020B0604020202020204" pitchFamily="34" charset="0"/>
              <a:buChar char="•"/>
            </a:pPr>
            <a:r>
              <a:rPr lang="en-US" sz="1300" dirty="0" smtClean="0"/>
              <a:t>406-444-5942</a:t>
            </a:r>
          </a:p>
          <a:p>
            <a:endParaRPr lang="en-US" dirty="0" smtClean="0"/>
          </a:p>
          <a:p>
            <a:r>
              <a:rPr lang="en-US" dirty="0"/>
              <a:t>Cindee McKee:</a:t>
            </a:r>
            <a:r>
              <a:rPr lang="en-US" dirty="0">
                <a:hlinkClick r:id="rId3"/>
              </a:rPr>
              <a:t> cindee.mckee@mtha.org</a:t>
            </a:r>
            <a:r>
              <a:rPr lang="en-US" dirty="0"/>
              <a:t> </a:t>
            </a:r>
            <a:endParaRPr lang="en-US" dirty="0" smtClean="0"/>
          </a:p>
          <a:p>
            <a:pPr lvl="1">
              <a:buFont typeface="Arial" panose="020B0604020202020204" pitchFamily="34" charset="0"/>
              <a:buChar char="•"/>
            </a:pPr>
            <a:r>
              <a:rPr lang="en-US" sz="1300" dirty="0" smtClean="0"/>
              <a:t>Montana Hospital Association</a:t>
            </a:r>
          </a:p>
          <a:p>
            <a:pPr lvl="1">
              <a:buFont typeface="Arial" panose="020B0604020202020204" pitchFamily="34" charset="0"/>
              <a:buChar char="•"/>
            </a:pPr>
            <a:r>
              <a:rPr lang="en-US" sz="1300" dirty="0" smtClean="0"/>
              <a:t>406-457-8027</a:t>
            </a:r>
            <a:endParaRPr lang="en-US" sz="1300" dirty="0"/>
          </a:p>
          <a:p>
            <a:endParaRPr lang="en-US" dirty="0" smtClean="0"/>
          </a:p>
          <a:p>
            <a:r>
              <a:rPr lang="en-US" dirty="0" smtClean="0"/>
              <a:t>Kitty Songer: </a:t>
            </a:r>
            <a:r>
              <a:rPr lang="en-US" dirty="0" smtClean="0">
                <a:hlinkClick r:id="rId4"/>
              </a:rPr>
              <a:t>kitty.songer@mtha.org</a:t>
            </a:r>
            <a:endParaRPr lang="en-US" dirty="0" smtClean="0"/>
          </a:p>
          <a:p>
            <a:pPr lvl="1">
              <a:lnSpc>
                <a:spcPct val="110000"/>
              </a:lnSpc>
              <a:buFont typeface="Arial" panose="020B0604020202020204" pitchFamily="34" charset="0"/>
              <a:buChar char="•"/>
            </a:pPr>
            <a:r>
              <a:rPr lang="en-US" sz="1100" dirty="0" smtClean="0"/>
              <a:t>Montana Hospital Association</a:t>
            </a:r>
          </a:p>
          <a:p>
            <a:pPr lvl="1">
              <a:buFont typeface="Arial" panose="020B0604020202020204" pitchFamily="34" charset="0"/>
              <a:buChar char="•"/>
            </a:pPr>
            <a:r>
              <a:rPr lang="en-US" sz="1100" dirty="0" smtClean="0"/>
              <a:t>Central Coalition Coordinator</a:t>
            </a:r>
          </a:p>
          <a:p>
            <a:pPr lvl="1">
              <a:buFont typeface="Arial" panose="020B0604020202020204" pitchFamily="34" charset="0"/>
              <a:buChar char="•"/>
            </a:pPr>
            <a:r>
              <a:rPr lang="en-US" sz="1100" dirty="0" smtClean="0"/>
              <a:t>406-457-8025</a:t>
            </a:r>
          </a:p>
          <a:p>
            <a:pPr lvl="1">
              <a:buFont typeface="Wingdings" panose="05000000000000000000" pitchFamily="2" charset="2"/>
              <a:buChar char="v"/>
            </a:pPr>
            <a:endParaRPr lang="en-US" dirty="0"/>
          </a:p>
          <a:p>
            <a:pPr lvl="1">
              <a:buFont typeface="Wingdings" panose="05000000000000000000" pitchFamily="2" charset="2"/>
              <a:buChar char="v"/>
            </a:pPr>
            <a:endParaRPr lang="en-US" dirty="0" smtClean="0"/>
          </a:p>
          <a:p>
            <a:pPr lvl="1">
              <a:buFont typeface="Wingdings" panose="05000000000000000000" pitchFamily="2" charset="2"/>
              <a:buChar char="v"/>
            </a:pPr>
            <a:endParaRPr lang="en-US" dirty="0" smtClean="0"/>
          </a:p>
          <a:p>
            <a:pPr lvl="1">
              <a:buFont typeface="Wingdings" panose="05000000000000000000" pitchFamily="2" charset="2"/>
              <a:buChar char="v"/>
            </a:pPr>
            <a:endParaRPr lang="en-US" dirty="0"/>
          </a:p>
          <a:p>
            <a:pPr lvl="1">
              <a:buFont typeface="Wingdings" panose="05000000000000000000" pitchFamily="2" charset="2"/>
              <a:buChar char="v"/>
            </a:pPr>
            <a:endParaRPr lang="en-US" dirty="0"/>
          </a:p>
        </p:txBody>
      </p:sp>
      <p:sp>
        <p:nvSpPr>
          <p:cNvPr id="4" name="Content Placeholder 3"/>
          <p:cNvSpPr>
            <a:spLocks noGrp="1"/>
          </p:cNvSpPr>
          <p:nvPr>
            <p:ph sz="half" idx="2"/>
          </p:nvPr>
        </p:nvSpPr>
        <p:spPr/>
        <p:txBody>
          <a:bodyPr>
            <a:normAutofit/>
          </a:bodyPr>
          <a:lstStyle/>
          <a:p>
            <a:r>
              <a:rPr lang="en-US" dirty="0" smtClean="0"/>
              <a:t>Kyrsten Brinkley: </a:t>
            </a:r>
            <a:r>
              <a:rPr lang="en-US" dirty="0" smtClean="0">
                <a:solidFill>
                  <a:schemeClr val="tx1"/>
                </a:solidFill>
                <a:hlinkClick r:id="rId5"/>
              </a:rPr>
              <a:t>kyrsten.brinkley@mtha.org</a:t>
            </a:r>
            <a:endParaRPr lang="en-US" dirty="0"/>
          </a:p>
          <a:p>
            <a:pPr lvl="1">
              <a:buFont typeface="Arial" panose="020B0604020202020204" pitchFamily="34" charset="0"/>
              <a:buChar char="•"/>
            </a:pPr>
            <a:r>
              <a:rPr lang="en-US" sz="1200" dirty="0" smtClean="0"/>
              <a:t>Montana Hospital Association</a:t>
            </a:r>
          </a:p>
          <a:p>
            <a:pPr lvl="1">
              <a:buFont typeface="Arial" panose="020B0604020202020204" pitchFamily="34" charset="0"/>
              <a:buChar char="•"/>
            </a:pPr>
            <a:r>
              <a:rPr lang="en-US" sz="1200" dirty="0" smtClean="0"/>
              <a:t>Western Coalition Coordinator</a:t>
            </a:r>
          </a:p>
          <a:p>
            <a:pPr lvl="1">
              <a:buFont typeface="Arial" panose="020B0604020202020204" pitchFamily="34" charset="0"/>
              <a:buChar char="•"/>
            </a:pPr>
            <a:r>
              <a:rPr lang="en-US" sz="1200" dirty="0" smtClean="0"/>
              <a:t>406-370-0875</a:t>
            </a:r>
          </a:p>
          <a:p>
            <a:pPr lvl="1">
              <a:buFont typeface="Wingdings" panose="05000000000000000000" pitchFamily="2" charset="2"/>
              <a:buChar char="v"/>
            </a:pPr>
            <a:endParaRPr lang="en-US" sz="1600" dirty="0" smtClean="0"/>
          </a:p>
          <a:p>
            <a:r>
              <a:rPr lang="en-US" dirty="0" smtClean="0"/>
              <a:t>Greg Simon:  </a:t>
            </a:r>
            <a:r>
              <a:rPr lang="en-US" dirty="0" smtClean="0">
                <a:solidFill>
                  <a:schemeClr val="tx1"/>
                </a:solidFill>
                <a:hlinkClick r:id="rId6"/>
              </a:rPr>
              <a:t>Greg.simon@mtha.org</a:t>
            </a:r>
            <a:endParaRPr lang="en-US" dirty="0" smtClean="0">
              <a:solidFill>
                <a:schemeClr val="tx1"/>
              </a:solidFill>
            </a:endParaRPr>
          </a:p>
          <a:p>
            <a:pPr lvl="1">
              <a:buFont typeface="Arial" panose="020B0604020202020204" pitchFamily="34" charset="0"/>
              <a:buChar char="•"/>
            </a:pPr>
            <a:r>
              <a:rPr lang="en-US" sz="1200" dirty="0" smtClean="0">
                <a:solidFill>
                  <a:schemeClr val="tx1"/>
                </a:solidFill>
              </a:rPr>
              <a:t>Montana Hospital Association</a:t>
            </a:r>
          </a:p>
          <a:p>
            <a:pPr lvl="1">
              <a:buFont typeface="Arial" panose="020B0604020202020204" pitchFamily="34" charset="0"/>
              <a:buChar char="•"/>
            </a:pPr>
            <a:r>
              <a:rPr lang="en-US" sz="1200" dirty="0" smtClean="0">
                <a:solidFill>
                  <a:schemeClr val="tx1"/>
                </a:solidFill>
              </a:rPr>
              <a:t>Eastern Coalition Coordinator</a:t>
            </a:r>
          </a:p>
          <a:p>
            <a:pPr lvl="1">
              <a:buFont typeface="Arial" panose="020B0604020202020204" pitchFamily="34" charset="0"/>
              <a:buChar char="•"/>
            </a:pPr>
            <a:r>
              <a:rPr lang="en-US" sz="1200" dirty="0" smtClean="0">
                <a:solidFill>
                  <a:schemeClr val="tx1"/>
                </a:solidFill>
              </a:rPr>
              <a:t>406-478-2950</a:t>
            </a:r>
            <a:endParaRPr lang="en-US" sz="1200" dirty="0">
              <a:solidFill>
                <a:schemeClr val="tx1"/>
              </a:solidFill>
            </a:endParaRPr>
          </a:p>
          <a:p>
            <a:endParaRPr lang="en-US" dirty="0"/>
          </a:p>
        </p:txBody>
      </p:sp>
    </p:spTree>
    <p:extLst>
      <p:ext uri="{BB962C8B-B14F-4D97-AF65-F5344CB8AC3E}">
        <p14:creationId xmlns:p14="http://schemas.microsoft.com/office/powerpoint/2010/main" val="3563869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Southern Coalition</a:t>
            </a:r>
            <a:br>
              <a:rPr lang="en-US" dirty="0"/>
            </a:br>
            <a:r>
              <a:rPr lang="en-US" dirty="0"/>
              <a:t>Executive </a:t>
            </a:r>
            <a:r>
              <a:rPr lang="en-US" dirty="0" smtClean="0"/>
              <a:t>Committee</a:t>
            </a:r>
            <a:endParaRPr lang="en-US" dirty="0"/>
          </a:p>
        </p:txBody>
      </p:sp>
      <p:graphicFrame>
        <p:nvGraphicFramePr>
          <p:cNvPr id="4" name="Content Placeholder 3"/>
          <p:cNvGraphicFramePr>
            <a:graphicFrameLocks noGrp="1"/>
          </p:cNvGraphicFramePr>
          <p:nvPr>
            <p:ph idx="1"/>
            <p:extLst/>
          </p:nvPr>
        </p:nvGraphicFramePr>
        <p:xfrm>
          <a:off x="1630554" y="2603496"/>
          <a:ext cx="7875204" cy="3416308"/>
        </p:xfrm>
        <a:graphic>
          <a:graphicData uri="http://schemas.openxmlformats.org/drawingml/2006/table">
            <a:tbl>
              <a:tblPr/>
              <a:tblGrid>
                <a:gridCol w="586909">
                  <a:extLst>
                    <a:ext uri="{9D8B030D-6E8A-4147-A177-3AD203B41FA5}">
                      <a16:colId xmlns:a16="http://schemas.microsoft.com/office/drawing/2014/main" val="3706410541"/>
                    </a:ext>
                  </a:extLst>
                </a:gridCol>
                <a:gridCol w="586909">
                  <a:extLst>
                    <a:ext uri="{9D8B030D-6E8A-4147-A177-3AD203B41FA5}">
                      <a16:colId xmlns:a16="http://schemas.microsoft.com/office/drawing/2014/main" val="3258759865"/>
                    </a:ext>
                  </a:extLst>
                </a:gridCol>
                <a:gridCol w="2630971">
                  <a:extLst>
                    <a:ext uri="{9D8B030D-6E8A-4147-A177-3AD203B41FA5}">
                      <a16:colId xmlns:a16="http://schemas.microsoft.com/office/drawing/2014/main" val="1031580493"/>
                    </a:ext>
                  </a:extLst>
                </a:gridCol>
                <a:gridCol w="2044062">
                  <a:extLst>
                    <a:ext uri="{9D8B030D-6E8A-4147-A177-3AD203B41FA5}">
                      <a16:colId xmlns:a16="http://schemas.microsoft.com/office/drawing/2014/main" val="114321912"/>
                    </a:ext>
                  </a:extLst>
                </a:gridCol>
                <a:gridCol w="2026353">
                  <a:extLst>
                    <a:ext uri="{9D8B030D-6E8A-4147-A177-3AD203B41FA5}">
                      <a16:colId xmlns:a16="http://schemas.microsoft.com/office/drawing/2014/main" val="3589293880"/>
                    </a:ext>
                  </a:extLst>
                </a:gridCol>
              </a:tblGrid>
              <a:tr h="151836">
                <a:tc>
                  <a:txBody>
                    <a:bodyPr/>
                    <a:lstStyle/>
                    <a:p>
                      <a:pPr algn="l" fontAlgn="b"/>
                      <a:r>
                        <a:rPr lang="en-US" sz="900" b="1" i="0" u="none" strike="noStrike" dirty="0">
                          <a:solidFill>
                            <a:srgbClr val="FFFFFF"/>
                          </a:solidFill>
                          <a:effectLst/>
                          <a:latin typeface="Calibri" panose="020F0502020204030204" pitchFamily="34" charset="0"/>
                        </a:rPr>
                        <a:t>First Name</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US" sz="900" b="1" i="0" u="none" strike="noStrike" dirty="0">
                          <a:solidFill>
                            <a:srgbClr val="FFFFFF"/>
                          </a:solidFill>
                          <a:effectLst/>
                          <a:latin typeface="Calibri" panose="020F0502020204030204" pitchFamily="34" charset="0"/>
                        </a:rPr>
                        <a:t>Last Name</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US" sz="900" b="1" i="0" u="none" strike="noStrike" dirty="0">
                          <a:solidFill>
                            <a:srgbClr val="FFFFFF"/>
                          </a:solidFill>
                          <a:effectLst/>
                          <a:latin typeface="Calibri" panose="020F0502020204030204" pitchFamily="34" charset="0"/>
                        </a:rPr>
                        <a:t>Title</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US" sz="900" b="1" i="0" u="none" strike="noStrike" dirty="0">
                          <a:solidFill>
                            <a:srgbClr val="FFFFFF"/>
                          </a:solidFill>
                          <a:effectLst/>
                          <a:latin typeface="Calibri" panose="020F0502020204030204" pitchFamily="34" charset="0"/>
                        </a:rPr>
                        <a:t>Company</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US" sz="900" b="1" i="0" u="none" strike="noStrike" dirty="0">
                          <a:solidFill>
                            <a:srgbClr val="FFFFFF"/>
                          </a:solidFill>
                          <a:effectLst/>
                          <a:latin typeface="Calibri" panose="020F0502020204030204" pitchFamily="34" charset="0"/>
                        </a:rPr>
                        <a:t>Email</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382868148"/>
                  </a:ext>
                </a:extLst>
              </a:tr>
              <a:tr h="151836">
                <a:tc>
                  <a:txBody>
                    <a:bodyPr/>
                    <a:lstStyle/>
                    <a:p>
                      <a:pPr algn="l" fontAlgn="b"/>
                      <a:r>
                        <a:rPr lang="en-US" sz="900" b="0" i="0" u="none" strike="noStrike" dirty="0">
                          <a:solidFill>
                            <a:srgbClr val="FFFFFF"/>
                          </a:solidFill>
                          <a:effectLst/>
                          <a:latin typeface="Calibri" panose="020F0502020204030204" pitchFamily="34" charset="0"/>
                        </a:rPr>
                        <a:t>Bill</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c>
                  <a:txBody>
                    <a:bodyPr/>
                    <a:lstStyle/>
                    <a:p>
                      <a:pPr algn="l" fontAlgn="b"/>
                      <a:r>
                        <a:rPr lang="en-US" sz="900" b="0" i="0" u="none" strike="noStrike" dirty="0">
                          <a:solidFill>
                            <a:srgbClr val="FFFFFF"/>
                          </a:solidFill>
                          <a:effectLst/>
                          <a:latin typeface="Calibri" panose="020F0502020204030204" pitchFamily="34" charset="0"/>
                        </a:rPr>
                        <a:t>Hodges</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c>
                  <a:txBody>
                    <a:bodyPr/>
                    <a:lstStyle/>
                    <a:p>
                      <a:pPr algn="l" fontAlgn="b"/>
                      <a:r>
                        <a:rPr lang="en-US" sz="900" b="0" i="0" u="none" strike="noStrike" dirty="0">
                          <a:solidFill>
                            <a:srgbClr val="FFFFFF"/>
                          </a:solidFill>
                          <a:effectLst/>
                          <a:latin typeface="Calibri" panose="020F0502020204030204" pitchFamily="34" charset="0"/>
                        </a:rPr>
                        <a:t>Treasurer/ Emergency </a:t>
                      </a:r>
                      <a:r>
                        <a:rPr lang="en-US" sz="900" b="0" i="0" u="none" strike="noStrike" dirty="0" smtClean="0">
                          <a:solidFill>
                            <a:srgbClr val="FFFFFF"/>
                          </a:solidFill>
                          <a:effectLst/>
                          <a:latin typeface="Calibri" panose="020F0502020204030204" pitchFamily="34" charset="0"/>
                        </a:rPr>
                        <a:t>Preparedness</a:t>
                      </a:r>
                      <a:endParaRPr lang="en-US" sz="900" b="0" i="0" u="none" strike="noStrike" dirty="0">
                        <a:solidFill>
                          <a:srgbClr val="FFFFFF"/>
                        </a:solidFill>
                        <a:effectLst/>
                        <a:latin typeface="Calibri" panose="020F0502020204030204" pitchFamily="34" charset="0"/>
                      </a:endParaRP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c>
                  <a:txBody>
                    <a:bodyPr/>
                    <a:lstStyle/>
                    <a:p>
                      <a:pPr algn="l" fontAlgn="b"/>
                      <a:r>
                        <a:rPr lang="en-US" sz="900" b="0" i="0" u="none" strike="noStrike" dirty="0">
                          <a:solidFill>
                            <a:srgbClr val="FFFFFF"/>
                          </a:solidFill>
                          <a:effectLst/>
                          <a:latin typeface="Calibri" panose="020F0502020204030204" pitchFamily="34" charset="0"/>
                        </a:rPr>
                        <a:t>Big Horn Hospital Association</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c>
                  <a:txBody>
                    <a:bodyPr/>
                    <a:lstStyle/>
                    <a:p>
                      <a:pPr algn="l" fontAlgn="b"/>
                      <a:r>
                        <a:rPr lang="en-US" sz="900" b="0" i="0" u="none" strike="noStrike" dirty="0">
                          <a:solidFill>
                            <a:srgbClr val="FFFFFF"/>
                          </a:solidFill>
                          <a:effectLst/>
                          <a:latin typeface="Calibri" panose="020F0502020204030204" pitchFamily="34" charset="0"/>
                          <a:hlinkClick r:id="rId2"/>
                        </a:rPr>
                        <a:t>BHodges@bighornhospital.org</a:t>
                      </a:r>
                      <a:endParaRPr lang="en-US" sz="900" b="0" i="0" u="none" strike="noStrike" dirty="0">
                        <a:solidFill>
                          <a:srgbClr val="FFFFFF"/>
                        </a:solidFill>
                        <a:effectLst/>
                        <a:latin typeface="Calibri" panose="020F0502020204030204" pitchFamily="34" charset="0"/>
                      </a:endParaRP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extLst>
                  <a:ext uri="{0D108BD9-81ED-4DB2-BD59-A6C34878D82A}">
                    <a16:rowId xmlns:a16="http://schemas.microsoft.com/office/drawing/2014/main" val="3281371484"/>
                  </a:ext>
                </a:extLst>
              </a:tr>
              <a:tr h="151836">
                <a:tc>
                  <a:txBody>
                    <a:bodyPr/>
                    <a:lstStyle/>
                    <a:p>
                      <a:pPr algn="l" fontAlgn="b"/>
                      <a:r>
                        <a:rPr lang="en-US" sz="900" b="0" i="0" u="none" strike="noStrike" dirty="0">
                          <a:solidFill>
                            <a:srgbClr val="FFFFFF"/>
                          </a:solidFill>
                          <a:effectLst/>
                          <a:latin typeface="Calibri" panose="020F0502020204030204" pitchFamily="34" charset="0"/>
                        </a:rPr>
                        <a:t>Rob</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en-US" sz="900" b="0" i="0" u="none" strike="noStrike" dirty="0">
                          <a:solidFill>
                            <a:srgbClr val="FFFFFF"/>
                          </a:solidFill>
                          <a:effectLst/>
                          <a:latin typeface="Calibri" panose="020F0502020204030204" pitchFamily="34" charset="0"/>
                        </a:rPr>
                        <a:t>Farnum</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en-US" sz="900" b="0" i="0" u="none" strike="noStrike" dirty="0">
                          <a:solidFill>
                            <a:srgbClr val="FFFFFF"/>
                          </a:solidFill>
                          <a:effectLst/>
                          <a:latin typeface="Calibri" panose="020F0502020204030204" pitchFamily="34" charset="0"/>
                        </a:rPr>
                        <a:t>Chairman, Emergency </a:t>
                      </a:r>
                      <a:r>
                        <a:rPr lang="en-US" sz="900" b="0" i="0" u="none" strike="noStrike" dirty="0" smtClean="0">
                          <a:solidFill>
                            <a:srgbClr val="FFFFFF"/>
                          </a:solidFill>
                          <a:effectLst/>
                          <a:latin typeface="Calibri" panose="020F0502020204030204" pitchFamily="34" charset="0"/>
                        </a:rPr>
                        <a:t>Preparedness</a:t>
                      </a:r>
                      <a:endParaRPr lang="en-US" sz="900" b="0" i="0" u="none" strike="noStrike" dirty="0">
                        <a:solidFill>
                          <a:srgbClr val="FFFFFF"/>
                        </a:solidFill>
                        <a:effectLst/>
                        <a:latin typeface="Calibri" panose="020F0502020204030204" pitchFamily="34" charset="0"/>
                      </a:endParaRP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en-US" sz="900" b="0" i="0" u="none" strike="noStrike" dirty="0">
                          <a:solidFill>
                            <a:srgbClr val="FFFFFF"/>
                          </a:solidFill>
                          <a:effectLst/>
                          <a:latin typeface="Calibri" panose="020F0502020204030204" pitchFamily="34" charset="0"/>
                        </a:rPr>
                        <a:t>Pioneer Medical Center</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en-US" sz="900" b="0" i="0" u="none" strike="noStrike" dirty="0">
                          <a:solidFill>
                            <a:srgbClr val="FFFFFF"/>
                          </a:solidFill>
                          <a:effectLst/>
                          <a:latin typeface="Calibri" panose="020F0502020204030204" pitchFamily="34" charset="0"/>
                        </a:rPr>
                        <a:t>rfarnum@pmcmt.org</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extLst>
                  <a:ext uri="{0D108BD9-81ED-4DB2-BD59-A6C34878D82A}">
                    <a16:rowId xmlns:a16="http://schemas.microsoft.com/office/drawing/2014/main" val="612191905"/>
                  </a:ext>
                </a:extLst>
              </a:tr>
              <a:tr h="151836">
                <a:tc>
                  <a:txBody>
                    <a:bodyPr/>
                    <a:lstStyle/>
                    <a:p>
                      <a:pPr algn="l" fontAlgn="b"/>
                      <a:r>
                        <a:rPr lang="en-US" sz="900" b="0" i="0" u="none" strike="noStrike" dirty="0">
                          <a:solidFill>
                            <a:srgbClr val="FFFFFF"/>
                          </a:solidFill>
                          <a:effectLst/>
                          <a:latin typeface="Calibri" panose="020F0502020204030204" pitchFamily="34" charset="0"/>
                        </a:rPr>
                        <a:t>Charles</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l" fontAlgn="b"/>
                      <a:r>
                        <a:rPr lang="en-US" sz="900" b="0" i="0" u="none" strike="noStrike" dirty="0">
                          <a:solidFill>
                            <a:srgbClr val="FFFFFF"/>
                          </a:solidFill>
                          <a:effectLst/>
                          <a:latin typeface="Calibri" panose="020F0502020204030204" pitchFamily="34" charset="0"/>
                        </a:rPr>
                        <a:t>Hanson</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l" fontAlgn="b"/>
                      <a:r>
                        <a:rPr lang="en-US" sz="900" b="0" i="0" u="none" strike="noStrike" dirty="0">
                          <a:solidFill>
                            <a:srgbClr val="FFFFFF"/>
                          </a:solidFill>
                          <a:effectLst/>
                          <a:latin typeface="Calibri" panose="020F0502020204030204" pitchFamily="34" charset="0"/>
                        </a:rPr>
                        <a:t>DES</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l" fontAlgn="b"/>
                      <a:r>
                        <a:rPr lang="en-US" sz="900" b="0" i="0" u="none" strike="noStrike" dirty="0">
                          <a:solidFill>
                            <a:srgbClr val="FFFFFF"/>
                          </a:solidFill>
                          <a:effectLst/>
                          <a:latin typeface="Calibri" panose="020F0502020204030204" pitchFamily="34" charset="0"/>
                        </a:rPr>
                        <a:t>MT DES</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l" fontAlgn="b"/>
                      <a:r>
                        <a:rPr lang="en-US" sz="900" b="0" i="0" u="none" strike="noStrike" dirty="0">
                          <a:solidFill>
                            <a:srgbClr val="FFFFFF"/>
                          </a:solidFill>
                          <a:effectLst/>
                          <a:latin typeface="Calibri" panose="020F0502020204030204" pitchFamily="34" charset="0"/>
                        </a:rPr>
                        <a:t>CHHanson@mt.gov</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extLst>
                  <a:ext uri="{0D108BD9-81ED-4DB2-BD59-A6C34878D82A}">
                    <a16:rowId xmlns:a16="http://schemas.microsoft.com/office/drawing/2014/main" val="317404903"/>
                  </a:ext>
                </a:extLst>
              </a:tr>
              <a:tr h="151836">
                <a:tc>
                  <a:txBody>
                    <a:bodyPr/>
                    <a:lstStyle/>
                    <a:p>
                      <a:pPr algn="l" fontAlgn="b"/>
                      <a:r>
                        <a:rPr lang="en-US" sz="900" b="0" i="0" u="none" strike="noStrike" dirty="0">
                          <a:solidFill>
                            <a:srgbClr val="FFFFFF"/>
                          </a:solidFill>
                          <a:effectLst/>
                          <a:latin typeface="Calibri" panose="020F0502020204030204" pitchFamily="34" charset="0"/>
                        </a:rPr>
                        <a:t>Jen</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900" b="0" i="0" u="none" strike="noStrike" dirty="0">
                          <a:solidFill>
                            <a:srgbClr val="FFFFFF"/>
                          </a:solidFill>
                          <a:effectLst/>
                          <a:latin typeface="Calibri" panose="020F0502020204030204" pitchFamily="34" charset="0"/>
                        </a:rPr>
                        <a:t>Staton</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900" b="0" i="0" u="none" strike="noStrike" dirty="0">
                          <a:solidFill>
                            <a:srgbClr val="FFFFFF"/>
                          </a:solidFill>
                          <a:effectLst/>
                          <a:latin typeface="Calibri" panose="020F0502020204030204" pitchFamily="34" charset="0"/>
                        </a:rPr>
                        <a:t>Co-Chairman/ Public Health</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900" b="0" i="0" u="none" strike="noStrike" dirty="0">
                          <a:solidFill>
                            <a:srgbClr val="FFFFFF"/>
                          </a:solidFill>
                          <a:effectLst/>
                          <a:latin typeface="Calibri" panose="020F0502020204030204" pitchFamily="34" charset="0"/>
                        </a:rPr>
                        <a:t>RiverStone Health (Public Health)</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900" b="0" i="0" u="none" strike="noStrike" dirty="0">
                          <a:solidFill>
                            <a:srgbClr val="FFFFFF"/>
                          </a:solidFill>
                          <a:effectLst/>
                          <a:latin typeface="Calibri" panose="020F0502020204030204" pitchFamily="34" charset="0"/>
                        </a:rPr>
                        <a:t>jennifer.sta@riverstonehealth.org</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2471496921"/>
                  </a:ext>
                </a:extLst>
              </a:tr>
              <a:tr h="151836">
                <a:tc>
                  <a:txBody>
                    <a:bodyPr/>
                    <a:lstStyle/>
                    <a:p>
                      <a:pPr algn="l" fontAlgn="b"/>
                      <a:endParaRPr lang="en-US" sz="900" b="0" i="0" u="none" strike="noStrike" dirty="0">
                        <a:solidFill>
                          <a:srgbClr val="000000"/>
                        </a:solidFill>
                        <a:effectLst/>
                        <a:latin typeface="Calibri" panose="020F0502020204030204" pitchFamily="34" charset="0"/>
                      </a:endParaRP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43384509"/>
                  </a:ext>
                </a:extLst>
              </a:tr>
              <a:tr h="151836">
                <a:tc>
                  <a:txBody>
                    <a:bodyPr/>
                    <a:lstStyle/>
                    <a:p>
                      <a:pPr algn="l" fontAlgn="b"/>
                      <a:r>
                        <a:rPr lang="en-US" sz="900" b="0" i="0" u="none" strike="noStrike" dirty="0">
                          <a:solidFill>
                            <a:srgbClr val="000000"/>
                          </a:solidFill>
                          <a:effectLst/>
                          <a:latin typeface="Calibri" panose="020F0502020204030204" pitchFamily="34" charset="0"/>
                        </a:rPr>
                        <a:t>Jason</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Mahoney</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373 Consulting</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AMR / EMSC</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sng" strike="noStrike" dirty="0">
                          <a:solidFill>
                            <a:srgbClr val="0000FF"/>
                          </a:solidFill>
                          <a:effectLst/>
                          <a:latin typeface="Calibri" panose="020F0502020204030204" pitchFamily="34" charset="0"/>
                        </a:rPr>
                        <a:t>medic373@gmail.com </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5252537"/>
                  </a:ext>
                </a:extLst>
              </a:tr>
              <a:tr h="151836">
                <a:tc>
                  <a:txBody>
                    <a:bodyPr/>
                    <a:lstStyle/>
                    <a:p>
                      <a:pPr algn="l" fontAlgn="b"/>
                      <a:r>
                        <a:rPr lang="en-US" sz="900" b="0" i="0" u="none" strike="noStrike" dirty="0">
                          <a:solidFill>
                            <a:srgbClr val="000000"/>
                          </a:solidFill>
                          <a:effectLst/>
                          <a:latin typeface="Calibri" panose="020F0502020204030204" pitchFamily="34" charset="0"/>
                        </a:rPr>
                        <a:t>Stephen</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dirty="0">
                          <a:solidFill>
                            <a:srgbClr val="000000"/>
                          </a:solidFill>
                          <a:effectLst/>
                          <a:latin typeface="Calibri" panose="020F0502020204030204" pitchFamily="34" charset="0"/>
                        </a:rPr>
                        <a:t>Schmid</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dirty="0">
                          <a:solidFill>
                            <a:srgbClr val="000000"/>
                          </a:solidFill>
                          <a:effectLst/>
                          <a:latin typeface="Calibri" panose="020F0502020204030204" pitchFamily="34" charset="0"/>
                        </a:rPr>
                        <a:t>Life Flight</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dirty="0">
                          <a:solidFill>
                            <a:srgbClr val="000000"/>
                          </a:solidFill>
                          <a:effectLst/>
                          <a:latin typeface="Calibri" panose="020F0502020204030204" pitchFamily="34" charset="0"/>
                        </a:rPr>
                        <a:t>Life Flight Network</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sng" strike="noStrike" dirty="0">
                          <a:solidFill>
                            <a:srgbClr val="0000FF"/>
                          </a:solidFill>
                          <a:effectLst/>
                          <a:latin typeface="Calibri" panose="020F0502020204030204" pitchFamily="34" charset="0"/>
                        </a:rPr>
                        <a:t>sschmid@lifeflight.org</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34095047"/>
                  </a:ext>
                </a:extLst>
              </a:tr>
              <a:tr h="151836">
                <a:tc>
                  <a:txBody>
                    <a:bodyPr/>
                    <a:lstStyle/>
                    <a:p>
                      <a:pPr algn="l" fontAlgn="b"/>
                      <a:r>
                        <a:rPr lang="en-US" sz="900" b="0" i="0" u="none" strike="noStrike" dirty="0">
                          <a:solidFill>
                            <a:srgbClr val="000000"/>
                          </a:solidFill>
                          <a:effectLst/>
                          <a:latin typeface="Calibri" panose="020F0502020204030204" pitchFamily="34" charset="0"/>
                        </a:rPr>
                        <a:t>Greg</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Coleman</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Director</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Park County OEM</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sng" strike="noStrike" dirty="0" smtClean="0">
                          <a:solidFill>
                            <a:srgbClr val="0000FF"/>
                          </a:solidFill>
                          <a:effectLst/>
                          <a:latin typeface="Calibri" panose="020F0502020204030204" pitchFamily="34" charset="0"/>
                        </a:rPr>
                        <a:t>GColeman@parkcounty.org</a:t>
                      </a:r>
                      <a:endParaRPr lang="en-US" sz="900" b="0" i="0" u="sng" strike="noStrike" dirty="0">
                        <a:solidFill>
                          <a:schemeClr val="tx1"/>
                        </a:solidFill>
                        <a:effectLst/>
                        <a:latin typeface="Calibri" panose="020F0502020204030204" pitchFamily="34" charset="0"/>
                      </a:endParaRP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9986004"/>
                  </a:ext>
                </a:extLst>
              </a:tr>
              <a:tr h="151836">
                <a:tc>
                  <a:txBody>
                    <a:bodyPr/>
                    <a:lstStyle/>
                    <a:p>
                      <a:pPr algn="l" fontAlgn="b"/>
                      <a:r>
                        <a:rPr lang="en-US" sz="900" b="0" i="0" u="none" strike="noStrike" dirty="0">
                          <a:solidFill>
                            <a:srgbClr val="000000"/>
                          </a:solidFill>
                          <a:effectLst/>
                          <a:latin typeface="Calibri" panose="020F0502020204030204" pitchFamily="34" charset="0"/>
                        </a:rPr>
                        <a:t>Sue</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dirty="0">
                          <a:solidFill>
                            <a:srgbClr val="000000"/>
                          </a:solidFill>
                          <a:effectLst/>
                          <a:latin typeface="Calibri" panose="020F0502020204030204" pitchFamily="34" charset="0"/>
                        </a:rPr>
                        <a:t>Woods</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dirty="0">
                          <a:solidFill>
                            <a:srgbClr val="000000"/>
                          </a:solidFill>
                          <a:effectLst/>
                          <a:latin typeface="Calibri" panose="020F0502020204030204" pitchFamily="34" charset="0"/>
                        </a:rPr>
                        <a:t>Public Health Emergency </a:t>
                      </a:r>
                      <a:r>
                        <a:rPr lang="en-US" sz="900" b="0" i="0" u="none" strike="noStrike" dirty="0" smtClean="0">
                          <a:solidFill>
                            <a:srgbClr val="000000"/>
                          </a:solidFill>
                          <a:effectLst/>
                          <a:latin typeface="Calibri" panose="020F0502020204030204" pitchFamily="34" charset="0"/>
                        </a:rPr>
                        <a:t>Preparedness</a:t>
                      </a:r>
                      <a:endParaRPr lang="en-US" sz="900" b="0" i="0" u="none" strike="noStrike" dirty="0">
                        <a:solidFill>
                          <a:srgbClr val="000000"/>
                        </a:solidFill>
                        <a:effectLst/>
                        <a:latin typeface="Calibri" panose="020F0502020204030204" pitchFamily="34" charset="0"/>
                      </a:endParaRP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dirty="0">
                          <a:solidFill>
                            <a:srgbClr val="000000"/>
                          </a:solidFill>
                          <a:effectLst/>
                          <a:latin typeface="Calibri" panose="020F0502020204030204" pitchFamily="34" charset="0"/>
                        </a:rPr>
                        <a:t>CMHD</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dirty="0">
                          <a:solidFill>
                            <a:srgbClr val="333333"/>
                          </a:solidFill>
                          <a:effectLst/>
                          <a:latin typeface="Helvetica" panose="020B0604020202020204" pitchFamily="34" charset="0"/>
                        </a:rPr>
                        <a:t>phn@co.fergus.mt.us </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3506102"/>
                  </a:ext>
                </a:extLst>
              </a:tr>
              <a:tr h="151836">
                <a:tc>
                  <a:txBody>
                    <a:bodyPr/>
                    <a:lstStyle/>
                    <a:p>
                      <a:pPr algn="l" fontAlgn="b"/>
                      <a:r>
                        <a:rPr lang="en-US" sz="900" b="0" i="0" u="none" strike="noStrike" dirty="0">
                          <a:solidFill>
                            <a:srgbClr val="000000"/>
                          </a:solidFill>
                          <a:effectLst/>
                          <a:latin typeface="Calibri" panose="020F0502020204030204" pitchFamily="34" charset="0"/>
                        </a:rPr>
                        <a:t>Dave</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Nordel</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Emergency Preparedness</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St. Vincent Hospital</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david.nordel@sclhealth.org</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8746303"/>
                  </a:ext>
                </a:extLst>
              </a:tr>
              <a:tr h="151836">
                <a:tc>
                  <a:txBody>
                    <a:bodyPr/>
                    <a:lstStyle/>
                    <a:p>
                      <a:pPr algn="l" fontAlgn="b"/>
                      <a:r>
                        <a:rPr lang="en-US" sz="900" b="0" i="0" u="none" strike="noStrike" dirty="0">
                          <a:solidFill>
                            <a:srgbClr val="000000"/>
                          </a:solidFill>
                          <a:effectLst/>
                          <a:latin typeface="Calibri" panose="020F0502020204030204" pitchFamily="34" charset="0"/>
                        </a:rPr>
                        <a:t>Birgen </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dirty="0">
                          <a:solidFill>
                            <a:srgbClr val="000000"/>
                          </a:solidFill>
                          <a:effectLst/>
                          <a:latin typeface="Calibri" panose="020F0502020204030204" pitchFamily="34" charset="0"/>
                        </a:rPr>
                        <a:t>Knoff</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dirty="0">
                          <a:solidFill>
                            <a:srgbClr val="000000"/>
                          </a:solidFill>
                          <a:effectLst/>
                          <a:latin typeface="Calibri" panose="020F0502020204030204" pitchFamily="34" charset="0"/>
                        </a:rPr>
                        <a:t>System Director, Clinical Practice, R.N.</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dirty="0">
                          <a:solidFill>
                            <a:srgbClr val="000000"/>
                          </a:solidFill>
                          <a:effectLst/>
                          <a:latin typeface="Calibri" panose="020F0502020204030204" pitchFamily="34" charset="0"/>
                        </a:rPr>
                        <a:t>Bozeman Health</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0" i="0" u="sng" strike="noStrike" dirty="0">
                          <a:solidFill>
                            <a:srgbClr val="0000FF"/>
                          </a:solidFill>
                          <a:effectLst/>
                          <a:latin typeface="Calibri" panose="020F0502020204030204" pitchFamily="34" charset="0"/>
                        </a:rPr>
                        <a:t>bknoff@bozemanhealth.org</a:t>
                      </a:r>
                    </a:p>
                  </a:txBody>
                  <a:tcPr marL="7592" marR="7592" marT="7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50748567"/>
                  </a:ext>
                </a:extLst>
              </a:tr>
              <a:tr h="151836">
                <a:tc>
                  <a:txBody>
                    <a:bodyPr/>
                    <a:lstStyle/>
                    <a:p>
                      <a:pPr algn="l" fontAlgn="b"/>
                      <a:r>
                        <a:rPr lang="en-US" sz="900" b="0" i="0" u="none" strike="noStrike" dirty="0">
                          <a:solidFill>
                            <a:srgbClr val="000000"/>
                          </a:solidFill>
                          <a:effectLst/>
                          <a:latin typeface="Calibri" panose="020F0502020204030204" pitchFamily="34" charset="0"/>
                        </a:rPr>
                        <a:t>Scott</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Rainey</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Vitalant</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sng" strike="noStrike" dirty="0">
                          <a:solidFill>
                            <a:srgbClr val="0000FF"/>
                          </a:solidFill>
                          <a:effectLst/>
                          <a:latin typeface="Calibri" panose="020F0502020204030204" pitchFamily="34" charset="0"/>
                        </a:rPr>
                        <a:t>Rainey, Scott &lt;SRainey@vitalant.org&gt;</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8147132"/>
                  </a:ext>
                </a:extLst>
              </a:tr>
              <a:tr h="151836">
                <a:tc>
                  <a:txBody>
                    <a:bodyPr/>
                    <a:lstStyle/>
                    <a:p>
                      <a:pPr algn="l" fontAlgn="b"/>
                      <a:r>
                        <a:rPr lang="en-US" sz="900" b="0" i="0" u="none" strike="noStrike" dirty="0">
                          <a:solidFill>
                            <a:srgbClr val="000000"/>
                          </a:solidFill>
                          <a:effectLst/>
                          <a:latin typeface="Calibri" panose="020F0502020204030204" pitchFamily="34" charset="0"/>
                        </a:rPr>
                        <a:t> </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endParaRPr lang="en-US" sz="900" b="0" i="0" u="sng" strike="noStrike" dirty="0">
                        <a:solidFill>
                          <a:srgbClr val="0000FF"/>
                        </a:solidFill>
                        <a:effectLst/>
                        <a:latin typeface="Calibri" panose="020F0502020204030204" pitchFamily="34" charset="0"/>
                      </a:endParaRPr>
                    </a:p>
                  </a:txBody>
                  <a:tcPr marL="7592" marR="7592" marT="7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60769785"/>
                  </a:ext>
                </a:extLst>
              </a:tr>
              <a:tr h="189794">
                <a:tc>
                  <a:txBody>
                    <a:bodyPr/>
                    <a:lstStyle/>
                    <a:p>
                      <a:pPr algn="l" fontAlgn="b"/>
                      <a:r>
                        <a:rPr lang="en-US" sz="1100" b="1" i="0" u="none" strike="noStrike" dirty="0">
                          <a:solidFill>
                            <a:srgbClr val="000000"/>
                          </a:solidFill>
                          <a:effectLst/>
                          <a:latin typeface="Calibri" panose="020F0502020204030204" pitchFamily="34" charset="0"/>
                        </a:rPr>
                        <a:t>HPP</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sng" strike="noStrike" dirty="0">
                          <a:solidFill>
                            <a:srgbClr val="0000FF"/>
                          </a:solidFill>
                          <a:effectLst/>
                          <a:latin typeface="Calibri" panose="020F0502020204030204" pitchFamily="34" charset="0"/>
                        </a:rPr>
                        <a:t> </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3685706"/>
                  </a:ext>
                </a:extLst>
              </a:tr>
              <a:tr h="151836">
                <a:tc>
                  <a:txBody>
                    <a:bodyPr/>
                    <a:lstStyle/>
                    <a:p>
                      <a:pPr algn="l" fontAlgn="b"/>
                      <a:r>
                        <a:rPr lang="en-US" sz="900" b="0" i="0" u="none" strike="noStrike" dirty="0">
                          <a:solidFill>
                            <a:srgbClr val="000000"/>
                          </a:solidFill>
                          <a:effectLst/>
                          <a:latin typeface="Calibri" panose="020F0502020204030204" pitchFamily="34" charset="0"/>
                        </a:rPr>
                        <a:t>Don</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dirty="0">
                          <a:solidFill>
                            <a:srgbClr val="000000"/>
                          </a:solidFill>
                          <a:effectLst/>
                          <a:latin typeface="Calibri" panose="020F0502020204030204" pitchFamily="34" charset="0"/>
                        </a:rPr>
                        <a:t>McGiboney</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dirty="0">
                          <a:solidFill>
                            <a:srgbClr val="000000"/>
                          </a:solidFill>
                          <a:effectLst/>
                          <a:latin typeface="Calibri" panose="020F0502020204030204" pitchFamily="34" charset="0"/>
                        </a:rPr>
                        <a:t>HPP Director</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dirty="0">
                          <a:solidFill>
                            <a:srgbClr val="000000"/>
                          </a:solidFill>
                          <a:effectLst/>
                          <a:latin typeface="Calibri" panose="020F0502020204030204" pitchFamily="34" charset="0"/>
                        </a:rPr>
                        <a:t>DPHHS PHEP</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sng" strike="noStrike" dirty="0" smtClean="0">
                          <a:solidFill>
                            <a:srgbClr val="0000FF"/>
                          </a:solidFill>
                          <a:effectLst/>
                          <a:latin typeface="Calibri" panose="020F0502020204030204" pitchFamily="34" charset="0"/>
                        </a:rPr>
                        <a:t>DMcGiboney@mt.gov</a:t>
                      </a:r>
                      <a:endParaRPr lang="en-US" sz="900" b="0" i="0" u="sng" strike="noStrike" dirty="0">
                        <a:solidFill>
                          <a:schemeClr val="tx1"/>
                        </a:solidFill>
                        <a:effectLst/>
                        <a:latin typeface="Calibri" panose="020F0502020204030204" pitchFamily="34" charset="0"/>
                      </a:endParaRP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42378822"/>
                  </a:ext>
                </a:extLst>
              </a:tr>
              <a:tr h="151836">
                <a:tc>
                  <a:txBody>
                    <a:bodyPr/>
                    <a:lstStyle/>
                    <a:p>
                      <a:pPr algn="l" fontAlgn="b"/>
                      <a:r>
                        <a:rPr lang="en-US" sz="900" b="0" i="0" u="none" strike="noStrike" dirty="0">
                          <a:solidFill>
                            <a:srgbClr val="000000"/>
                          </a:solidFill>
                          <a:effectLst/>
                          <a:latin typeface="Calibri" panose="020F0502020204030204" pitchFamily="34" charset="0"/>
                        </a:rPr>
                        <a:t>Kevin</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O'Loughlin</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DPHHS </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DPHHS PHEP</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sng" strike="noStrike" dirty="0">
                          <a:solidFill>
                            <a:srgbClr val="0000FF"/>
                          </a:solidFill>
                          <a:effectLst/>
                          <a:latin typeface="Calibri" panose="020F0502020204030204" pitchFamily="34" charset="0"/>
                        </a:rPr>
                        <a:t>koloughlin@mt.gov</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3583457"/>
                  </a:ext>
                </a:extLst>
              </a:tr>
              <a:tr h="151836">
                <a:tc>
                  <a:txBody>
                    <a:bodyPr/>
                    <a:lstStyle/>
                    <a:p>
                      <a:pPr algn="l" fontAlgn="b"/>
                      <a:r>
                        <a:rPr lang="en-US" sz="900" b="0" i="0" u="none" strike="noStrike" dirty="0">
                          <a:solidFill>
                            <a:srgbClr val="000000"/>
                          </a:solidFill>
                          <a:effectLst/>
                          <a:latin typeface="Calibri" panose="020F0502020204030204" pitchFamily="34" charset="0"/>
                        </a:rPr>
                        <a:t> </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sng" strike="noStrike" dirty="0">
                          <a:solidFill>
                            <a:srgbClr val="0000FF"/>
                          </a:solidFill>
                          <a:effectLst/>
                          <a:latin typeface="Calibri" panose="020F0502020204030204" pitchFamily="34" charset="0"/>
                        </a:rPr>
                        <a:t> </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62325775"/>
                  </a:ext>
                </a:extLst>
              </a:tr>
              <a:tr h="189794">
                <a:tc>
                  <a:txBody>
                    <a:bodyPr/>
                    <a:lstStyle/>
                    <a:p>
                      <a:pPr algn="l" fontAlgn="b"/>
                      <a:r>
                        <a:rPr lang="en-US" sz="1100" b="1" i="0" u="none" strike="noStrike" dirty="0">
                          <a:solidFill>
                            <a:srgbClr val="000000"/>
                          </a:solidFill>
                          <a:effectLst/>
                          <a:latin typeface="Calibri" panose="020F0502020204030204" pitchFamily="34" charset="0"/>
                        </a:rPr>
                        <a:t>MHA</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sng" strike="noStrike" dirty="0">
                          <a:solidFill>
                            <a:srgbClr val="0000FF"/>
                          </a:solidFill>
                          <a:effectLst/>
                          <a:latin typeface="Calibri" panose="020F0502020204030204" pitchFamily="34" charset="0"/>
                        </a:rPr>
                        <a:t> </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1075725"/>
                  </a:ext>
                </a:extLst>
              </a:tr>
              <a:tr h="151836">
                <a:tc>
                  <a:txBody>
                    <a:bodyPr/>
                    <a:lstStyle/>
                    <a:p>
                      <a:pPr algn="l" fontAlgn="b"/>
                      <a:r>
                        <a:rPr lang="en-US" sz="900" b="0" i="0" u="none" strike="noStrike" dirty="0">
                          <a:solidFill>
                            <a:srgbClr val="000000"/>
                          </a:solidFill>
                          <a:effectLst/>
                          <a:latin typeface="Calibri" panose="020F0502020204030204" pitchFamily="34" charset="0"/>
                        </a:rPr>
                        <a:t>Cindee</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dirty="0">
                          <a:solidFill>
                            <a:srgbClr val="000000"/>
                          </a:solidFill>
                          <a:effectLst/>
                          <a:latin typeface="Calibri" panose="020F0502020204030204" pitchFamily="34" charset="0"/>
                        </a:rPr>
                        <a:t>McKee</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dirty="0">
                          <a:solidFill>
                            <a:srgbClr val="000000"/>
                          </a:solidFill>
                          <a:effectLst/>
                          <a:latin typeface="Calibri" panose="020F0502020204030204" pitchFamily="34" charset="0"/>
                        </a:rPr>
                        <a:t>HCC Director/Secretary</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dirty="0">
                          <a:solidFill>
                            <a:srgbClr val="000000"/>
                          </a:solidFill>
                          <a:effectLst/>
                          <a:latin typeface="Calibri" panose="020F0502020204030204" pitchFamily="34" charset="0"/>
                        </a:rPr>
                        <a:t>MHA</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sng" strike="noStrike" dirty="0">
                          <a:solidFill>
                            <a:srgbClr val="0000FF"/>
                          </a:solidFill>
                          <a:effectLst/>
                          <a:latin typeface="Calibri" panose="020F0502020204030204" pitchFamily="34" charset="0"/>
                        </a:rPr>
                        <a:t>cindee.mckee@mtha.org</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53547614"/>
                  </a:ext>
                </a:extLst>
              </a:tr>
              <a:tr h="151836">
                <a:tc>
                  <a:txBody>
                    <a:bodyPr/>
                    <a:lstStyle/>
                    <a:p>
                      <a:pPr algn="l" fontAlgn="b"/>
                      <a:r>
                        <a:rPr lang="en-US" sz="900" b="0" i="0" u="none" strike="noStrike" dirty="0">
                          <a:solidFill>
                            <a:srgbClr val="FFFFFF"/>
                          </a:solidFill>
                          <a:effectLst/>
                          <a:latin typeface="Calibri" panose="020F0502020204030204" pitchFamily="34" charset="0"/>
                        </a:rPr>
                        <a:t> </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en-US" sz="900" b="0" i="0" u="none" strike="noStrike" dirty="0">
                          <a:solidFill>
                            <a:srgbClr val="FFFFFF"/>
                          </a:solidFill>
                          <a:effectLst/>
                          <a:latin typeface="Calibri" panose="020F0502020204030204" pitchFamily="34" charset="0"/>
                        </a:rPr>
                        <a:t> </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en-US" sz="900" b="0" i="0" u="none" strike="noStrike" dirty="0">
                          <a:solidFill>
                            <a:srgbClr val="FFFFFF"/>
                          </a:solidFill>
                          <a:effectLst/>
                          <a:latin typeface="Calibri" panose="020F0502020204030204" pitchFamily="34" charset="0"/>
                        </a:rPr>
                        <a:t>Readiness and Response Coordinator</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en-US" sz="900" b="0" i="0" u="none" strike="noStrike" dirty="0">
                          <a:solidFill>
                            <a:srgbClr val="FFFFFF"/>
                          </a:solidFill>
                          <a:effectLst/>
                          <a:latin typeface="Calibri" panose="020F0502020204030204" pitchFamily="34" charset="0"/>
                        </a:rPr>
                        <a:t>MHA</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en-US" sz="900" b="0" i="0" u="none" strike="noStrike" dirty="0">
                          <a:solidFill>
                            <a:srgbClr val="FFFFFF"/>
                          </a:solidFill>
                          <a:effectLst/>
                          <a:latin typeface="Calibri" panose="020F0502020204030204" pitchFamily="34" charset="0"/>
                        </a:rPr>
                        <a:t> </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extLst>
                  <a:ext uri="{0D108BD9-81ED-4DB2-BD59-A6C34878D82A}">
                    <a16:rowId xmlns:a16="http://schemas.microsoft.com/office/drawing/2014/main" val="895381545"/>
                  </a:ext>
                </a:extLst>
              </a:tr>
              <a:tr h="151836">
                <a:tc>
                  <a:txBody>
                    <a:bodyPr/>
                    <a:lstStyle/>
                    <a:p>
                      <a:pPr algn="l" fontAlgn="b"/>
                      <a:r>
                        <a:rPr lang="en-US" sz="900" b="0" i="0" u="none" strike="noStrike" dirty="0">
                          <a:solidFill>
                            <a:srgbClr val="000000"/>
                          </a:solidFill>
                          <a:effectLst/>
                          <a:latin typeface="Calibri" panose="020F0502020204030204" pitchFamily="34" charset="0"/>
                        </a:rPr>
                        <a:t> </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sng" strike="noStrike" dirty="0">
                          <a:solidFill>
                            <a:srgbClr val="0000FF"/>
                          </a:solidFill>
                          <a:effectLst/>
                          <a:latin typeface="Calibri" panose="020F0502020204030204" pitchFamily="34" charset="0"/>
                        </a:rPr>
                        <a:t> </a:t>
                      </a:r>
                    </a:p>
                  </a:txBody>
                  <a:tcPr marL="7592" marR="7592" marT="7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47366539"/>
                  </a:ext>
                </a:extLst>
              </a:tr>
            </a:tbl>
          </a:graphicData>
        </a:graphic>
      </p:graphicFrame>
    </p:spTree>
    <p:extLst>
      <p:ext uri="{BB962C8B-B14F-4D97-AF65-F5344CB8AC3E}">
        <p14:creationId xmlns:p14="http://schemas.microsoft.com/office/powerpoint/2010/main" val="1382127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chemeClr val="accent2">
                    <a:lumMod val="50000"/>
                  </a:schemeClr>
                </a:solidFill>
              </a:rPr>
              <a:t>Montana’s Regional Healthcare Coalitions</a:t>
            </a:r>
            <a:endParaRPr lang="en-US" dirty="0">
              <a:solidFill>
                <a:schemeClr val="accent2">
                  <a:lumMod val="50000"/>
                </a:schemeClr>
              </a:solidFill>
            </a:endParaRPr>
          </a:p>
        </p:txBody>
      </p:sp>
      <p:sp>
        <p:nvSpPr>
          <p:cNvPr id="3" name="Content Placeholder 2"/>
          <p:cNvSpPr>
            <a:spLocks noGrp="1"/>
          </p:cNvSpPr>
          <p:nvPr>
            <p:ph idx="1"/>
          </p:nvPr>
        </p:nvSpPr>
        <p:spPr/>
        <p:txBody>
          <a:bodyPr>
            <a:normAutofit/>
          </a:bodyPr>
          <a:lstStyle/>
          <a:p>
            <a:r>
              <a:rPr lang="en-US" dirty="0" smtClean="0"/>
              <a:t>Partnership of agencies and health care organizations in a defined geographic area that have a stake or interest in Healthcare Emergency Preparedness within the region.</a:t>
            </a:r>
          </a:p>
          <a:p>
            <a:r>
              <a:rPr lang="en-US" dirty="0" smtClean="0"/>
              <a:t>Encompass’s  a </a:t>
            </a:r>
            <a:r>
              <a:rPr lang="en-US" b="1" dirty="0" smtClean="0"/>
              <a:t>WHOLE COMMUNITY APPROACH</a:t>
            </a:r>
          </a:p>
          <a:p>
            <a:r>
              <a:rPr lang="en-US" dirty="0" smtClean="0"/>
              <a:t>Strengthen and enhance </a:t>
            </a:r>
            <a:r>
              <a:rPr lang="en-US" b="1" dirty="0" smtClean="0"/>
              <a:t>CAPABILITIES</a:t>
            </a:r>
            <a:r>
              <a:rPr lang="en-US" dirty="0" smtClean="0"/>
              <a:t> and </a:t>
            </a:r>
            <a:r>
              <a:rPr lang="en-US" b="1" dirty="0" smtClean="0"/>
              <a:t>CAPACITIES</a:t>
            </a:r>
            <a:r>
              <a:rPr lang="en-US" dirty="0" smtClean="0"/>
              <a:t> to:</a:t>
            </a:r>
          </a:p>
          <a:p>
            <a:pPr lvl="1"/>
            <a:r>
              <a:rPr lang="en-US" b="1" dirty="0" smtClean="0"/>
              <a:t>Plan</a:t>
            </a:r>
          </a:p>
          <a:p>
            <a:pPr lvl="1"/>
            <a:r>
              <a:rPr lang="en-US" b="1" dirty="0" smtClean="0"/>
              <a:t>Prepare</a:t>
            </a:r>
          </a:p>
          <a:p>
            <a:pPr lvl="1"/>
            <a:r>
              <a:rPr lang="en-US" b="1" dirty="0" smtClean="0"/>
              <a:t>Recover </a:t>
            </a:r>
          </a:p>
          <a:p>
            <a:pPr marL="201168" lvl="1" indent="0">
              <a:buNone/>
            </a:pPr>
            <a:endParaRPr lang="en-US" dirty="0" smtClean="0"/>
          </a:p>
          <a:p>
            <a:pPr marL="201168" lvl="1" indent="0">
              <a:buNone/>
            </a:pPr>
            <a:r>
              <a:rPr lang="en-US" dirty="0"/>
              <a:t>f</a:t>
            </a:r>
            <a:r>
              <a:rPr lang="en-US" dirty="0" smtClean="0"/>
              <a:t>rom emergencies, disasters natural or man-made.</a:t>
            </a:r>
          </a:p>
        </p:txBody>
      </p:sp>
    </p:spTree>
    <p:extLst>
      <p:ext uri="{BB962C8B-B14F-4D97-AF65-F5344CB8AC3E}">
        <p14:creationId xmlns:p14="http://schemas.microsoft.com/office/powerpoint/2010/main" val="297715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accent2">
                    <a:lumMod val="50000"/>
                  </a:schemeClr>
                </a:solidFill>
              </a:rPr>
              <a:t>Montana’s Regional </a:t>
            </a:r>
            <a:r>
              <a:rPr lang="en-US" dirty="0" smtClean="0">
                <a:solidFill>
                  <a:schemeClr val="accent2">
                    <a:lumMod val="50000"/>
                  </a:schemeClr>
                </a:solidFill>
              </a:rPr>
              <a:t>Healthcare Coalitions………</a:t>
            </a:r>
            <a:endParaRPr lang="en-US" dirty="0">
              <a:solidFill>
                <a:schemeClr val="accent2">
                  <a:lumMod val="50000"/>
                </a:schemeClr>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Create regional emergency </a:t>
            </a:r>
            <a:r>
              <a:rPr lang="en-US" sz="2800" dirty="0" smtClean="0"/>
              <a:t>preparedness, response, recovery and  </a:t>
            </a:r>
            <a:r>
              <a:rPr lang="en-US" sz="2800" dirty="0"/>
              <a:t>plans.</a:t>
            </a:r>
          </a:p>
          <a:p>
            <a:pPr>
              <a:buFont typeface="Arial" panose="020B0604020202020204" pitchFamily="34" charset="0"/>
              <a:buChar char="•"/>
            </a:pPr>
            <a:r>
              <a:rPr lang="en-US" sz="2800" dirty="0"/>
              <a:t>Encourage Mutual Aid between healthcare organizations.</a:t>
            </a:r>
          </a:p>
          <a:p>
            <a:pPr>
              <a:buFont typeface="Arial" panose="020B0604020202020204" pitchFamily="34" charset="0"/>
              <a:buChar char="•"/>
            </a:pPr>
            <a:r>
              <a:rPr lang="en-US" sz="2800" dirty="0"/>
              <a:t>Collaboration and networking between agencies.</a:t>
            </a:r>
          </a:p>
          <a:p>
            <a:pPr>
              <a:buFont typeface="Arial" panose="020B0604020202020204" pitchFamily="34" charset="0"/>
              <a:buChar char="•"/>
            </a:pPr>
            <a:r>
              <a:rPr lang="en-US" sz="2800" dirty="0"/>
              <a:t>Provide regional education and training opportunities.</a:t>
            </a:r>
          </a:p>
          <a:p>
            <a:pPr>
              <a:buFont typeface="Arial" panose="020B0604020202020204" pitchFamily="34" charset="0"/>
              <a:buChar char="•"/>
            </a:pPr>
            <a:r>
              <a:rPr lang="en-US" sz="2800" dirty="0"/>
              <a:t>Provide grant funding opportunities.</a:t>
            </a:r>
          </a:p>
          <a:p>
            <a:endParaRPr lang="en-US" dirty="0"/>
          </a:p>
        </p:txBody>
      </p:sp>
    </p:spTree>
    <p:extLst>
      <p:ext uri="{BB962C8B-B14F-4D97-AF65-F5344CB8AC3E}">
        <p14:creationId xmlns:p14="http://schemas.microsoft.com/office/powerpoint/2010/main" val="157589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chemeClr val="accent2">
                    <a:lumMod val="50000"/>
                  </a:schemeClr>
                </a:solidFill>
              </a:rPr>
              <a:t>Benefits of being a member of the coalition……</a:t>
            </a:r>
            <a:endParaRPr lang="en-US" dirty="0">
              <a:solidFill>
                <a:schemeClr val="accent2">
                  <a:lumMod val="50000"/>
                </a:schemeClr>
              </a:solidFill>
            </a:endParaRPr>
          </a:p>
        </p:txBody>
      </p:sp>
      <p:sp>
        <p:nvSpPr>
          <p:cNvPr id="3" name="Content Placeholder 2"/>
          <p:cNvSpPr>
            <a:spLocks noGrp="1"/>
          </p:cNvSpPr>
          <p:nvPr>
            <p:ph idx="1"/>
          </p:nvPr>
        </p:nvSpPr>
        <p:spPr/>
        <p:txBody>
          <a:bodyPr>
            <a:normAutofit/>
          </a:bodyPr>
          <a:lstStyle/>
          <a:p>
            <a:r>
              <a:rPr lang="en-US" sz="2800" b="1" dirty="0" smtClean="0"/>
              <a:t>SAVING LIVES………..</a:t>
            </a:r>
          </a:p>
          <a:p>
            <a:pPr marL="0" indent="0">
              <a:buNone/>
            </a:pPr>
            <a:r>
              <a:rPr lang="en-US" sz="2800" b="1" dirty="0" smtClean="0"/>
              <a:t>Along with:</a:t>
            </a:r>
          </a:p>
          <a:p>
            <a:pPr lvl="1">
              <a:buFont typeface="Arial" panose="020B0604020202020204" pitchFamily="34" charset="0"/>
              <a:buChar char="•"/>
            </a:pPr>
            <a:r>
              <a:rPr lang="en-US" sz="2000" dirty="0" smtClean="0"/>
              <a:t>Exercise and Training Opportunities</a:t>
            </a:r>
          </a:p>
          <a:p>
            <a:pPr lvl="2"/>
            <a:r>
              <a:rPr lang="en-US" dirty="0" smtClean="0"/>
              <a:t>Which includes mileage and lodging reimbursement</a:t>
            </a:r>
          </a:p>
          <a:p>
            <a:pPr lvl="1">
              <a:buFont typeface="Arial" panose="020B0604020202020204" pitchFamily="34" charset="0"/>
              <a:buChar char="•"/>
            </a:pPr>
            <a:r>
              <a:rPr lang="en-US" sz="2000" dirty="0" smtClean="0"/>
              <a:t>Networking and collaboration among all healthcare entities</a:t>
            </a:r>
          </a:p>
          <a:p>
            <a:pPr lvl="1">
              <a:buFont typeface="Arial" panose="020B0604020202020204" pitchFamily="34" charset="0"/>
              <a:buChar char="•"/>
            </a:pPr>
            <a:r>
              <a:rPr lang="en-US" sz="2000" dirty="0" smtClean="0"/>
              <a:t>Grant Opportunities</a:t>
            </a:r>
          </a:p>
          <a:p>
            <a:pPr lvl="1">
              <a:buFont typeface="Arial" panose="020B0604020202020204" pitchFamily="34" charset="0"/>
              <a:buChar char="•"/>
            </a:pPr>
            <a:r>
              <a:rPr lang="en-US" sz="2000" dirty="0" smtClean="0"/>
              <a:t>Mentoring</a:t>
            </a:r>
          </a:p>
          <a:p>
            <a:pPr lvl="1">
              <a:buFont typeface="Arial" panose="020B0604020202020204" pitchFamily="34" charset="0"/>
              <a:buChar char="•"/>
            </a:pPr>
            <a:r>
              <a:rPr lang="en-US" sz="2000" dirty="0" smtClean="0"/>
              <a:t>Networking</a:t>
            </a:r>
          </a:p>
          <a:p>
            <a:pPr lvl="1"/>
            <a:endParaRPr lang="en-US" sz="1400" dirty="0" smtClean="0"/>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129018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Contents Slide Master">
  <a:themeElements>
    <a:clrScheme name="ALLPPT-COLOR-A02">
      <a:dk1>
        <a:sysClr val="windowText" lastClr="000000"/>
      </a:dk1>
      <a:lt1>
        <a:sysClr val="window" lastClr="FFFFFF"/>
      </a:lt1>
      <a:dk2>
        <a:srgbClr val="1F497D"/>
      </a:dk2>
      <a:lt2>
        <a:srgbClr val="EEECE1"/>
      </a:lt2>
      <a:accent1>
        <a:srgbClr val="0DD2D9"/>
      </a:accent1>
      <a:accent2>
        <a:srgbClr val="0DD2D9"/>
      </a:accent2>
      <a:accent3>
        <a:srgbClr val="0DD2D9"/>
      </a:accent3>
      <a:accent4>
        <a:srgbClr val="0DD2D9"/>
      </a:accent4>
      <a:accent5>
        <a:srgbClr val="0DD2D9"/>
      </a:accent5>
      <a:accent6>
        <a:srgbClr val="0DD2D9"/>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1117</TotalTime>
  <Words>1989</Words>
  <Application>Microsoft Office PowerPoint</Application>
  <PresentationFormat>Widescreen</PresentationFormat>
  <Paragraphs>439</Paragraphs>
  <Slides>58</Slides>
  <Notes>1</Notes>
  <HiddenSlides>0</HiddenSlides>
  <MMClips>1</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58</vt:i4>
      </vt:variant>
    </vt:vector>
  </HeadingPairs>
  <TitlesOfParts>
    <vt:vector size="71" baseType="lpstr">
      <vt:lpstr>Arial Unicode MS</vt:lpstr>
      <vt:lpstr>Arial</vt:lpstr>
      <vt:lpstr>Calibri</vt:lpstr>
      <vt:lpstr>Calibri Light</vt:lpstr>
      <vt:lpstr>Copperplate Gothic Bold</vt:lpstr>
      <vt:lpstr>Helvetica</vt:lpstr>
      <vt:lpstr>Trebuchet MS</vt:lpstr>
      <vt:lpstr>Tw Cen MT</vt:lpstr>
      <vt:lpstr>Wingdings</vt:lpstr>
      <vt:lpstr>Contents Slide Master</vt:lpstr>
      <vt:lpstr>Retrospect</vt:lpstr>
      <vt:lpstr>Circuit</vt:lpstr>
      <vt:lpstr>Acrobat Document</vt:lpstr>
      <vt:lpstr>Southern Coalition Regional Meeting</vt:lpstr>
      <vt:lpstr> Logistics  </vt:lpstr>
      <vt:lpstr>Introductions</vt:lpstr>
      <vt:lpstr>Healthcare Coalitions and Readiness and Response Coordinators moving forward 2019 and beyond</vt:lpstr>
      <vt:lpstr>Montana’s Healthcare Coalitions</vt:lpstr>
      <vt:lpstr>Southern Coalition Executive Committee</vt:lpstr>
      <vt:lpstr>Montana’s Regional Healthcare Coalitions</vt:lpstr>
      <vt:lpstr>Montana’s Regional Healthcare Coalitions………</vt:lpstr>
      <vt:lpstr>Benefits of being a member of the coalition……</vt:lpstr>
      <vt:lpstr>Benefits of being a member of the coalition……</vt:lpstr>
      <vt:lpstr>What the coalitions working on, and plans for the future</vt:lpstr>
      <vt:lpstr>Required Healthcare Coalition plans for 2019 and beyond</vt:lpstr>
      <vt:lpstr>Required Healthcare Coalition plans for 2019 and beyond</vt:lpstr>
      <vt:lpstr>Ideas for the Healthcare Coalitions Moving Forward</vt:lpstr>
      <vt:lpstr>Montana’s Regional Healthcare Coalition Website</vt:lpstr>
      <vt:lpstr>Coalition Readiness and Response Coordinators</vt:lpstr>
      <vt:lpstr> Coalition Readiness and Response Coordinators</vt:lpstr>
      <vt:lpstr>Readiness and Response Coordinators will be able to assist with…..</vt:lpstr>
      <vt:lpstr>Information Coalition Coordinators have been collecting</vt:lpstr>
      <vt:lpstr>Questions</vt:lpstr>
      <vt:lpstr>Juvare EMResource &amp; eICS</vt:lpstr>
      <vt:lpstr>HAvBED switch to Juvare</vt:lpstr>
      <vt:lpstr>MHMAS Montana Healthcare Mutual Aid System</vt:lpstr>
      <vt:lpstr>BREAK</vt:lpstr>
      <vt:lpstr>Short-term Sheltering For KIDS</vt:lpstr>
      <vt:lpstr>Objectives</vt:lpstr>
      <vt:lpstr>PowerPoint Presentation</vt:lpstr>
      <vt:lpstr>PowerPoint Presentation</vt:lpstr>
      <vt:lpstr>PowerPoint Presentation</vt:lpstr>
      <vt:lpstr>PowerPoint Presentation</vt:lpstr>
      <vt:lpstr>PowerPoint Presentation</vt:lpstr>
      <vt:lpstr>How Can EMS Help?</vt:lpstr>
      <vt:lpstr>PowerPoint Presentation</vt:lpstr>
      <vt:lpstr>  Commercial Product</vt:lpstr>
      <vt:lpstr>Questions?</vt:lpstr>
      <vt:lpstr>The Ham Radio Initiative</vt:lpstr>
      <vt:lpstr>Why</vt:lpstr>
      <vt:lpstr>Who?</vt:lpstr>
      <vt:lpstr>What</vt:lpstr>
      <vt:lpstr>Survey Results</vt:lpstr>
      <vt:lpstr>The Details </vt:lpstr>
      <vt:lpstr>Trainings for 2019-2020</vt:lpstr>
      <vt:lpstr>Upcoming Training 2019-2020</vt:lpstr>
      <vt:lpstr>Trainings 2019-2020 Continued</vt:lpstr>
      <vt:lpstr>Center For Domestic Preparedness “Training The Best for the Worst”</vt:lpstr>
      <vt:lpstr>BREAK!</vt:lpstr>
      <vt:lpstr>Roundtable Discussion Local Updates</vt:lpstr>
      <vt:lpstr>Mark your calendars for  May Regional Meeting</vt:lpstr>
      <vt:lpstr>Emergency Preparedness Drill</vt:lpstr>
      <vt:lpstr>Top 3 Emergency Preparedness Tags cited for 2018-2019</vt:lpstr>
      <vt:lpstr>Emergency Preparedness Tag E-0026 </vt:lpstr>
      <vt:lpstr>Emergency Preparedness Tag E-0026 (continued)</vt:lpstr>
      <vt:lpstr>Emergency Preparedness Tag E-0037</vt:lpstr>
      <vt:lpstr>Emergency Preparedness Tag E-0037 (continued)</vt:lpstr>
      <vt:lpstr>Emergency Preparedness Tag E-0039</vt:lpstr>
      <vt:lpstr>Emergency Preparedness Tag E-0039 (continued)</vt:lpstr>
      <vt:lpstr>PowerPoint Presentation</vt:lpstr>
      <vt:lpstr>Contact Information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Southern Coalition Regional Meeting</dc:title>
  <dc:creator>Cindee McKee</dc:creator>
  <cp:lastModifiedBy>Cindee McKee</cp:lastModifiedBy>
  <cp:revision>208</cp:revision>
  <cp:lastPrinted>2019-11-01T18:48:49Z</cp:lastPrinted>
  <dcterms:created xsi:type="dcterms:W3CDTF">2019-04-24T01:14:08Z</dcterms:created>
  <dcterms:modified xsi:type="dcterms:W3CDTF">2019-11-01T19:18:05Z</dcterms:modified>
</cp:coreProperties>
</file>