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1" r:id="rId1"/>
  </p:sldMasterIdLst>
  <p:sldIdLst>
    <p:sldId id="256" r:id="rId2"/>
    <p:sldId id="302" r:id="rId3"/>
    <p:sldId id="276" r:id="rId4"/>
    <p:sldId id="326" r:id="rId5"/>
    <p:sldId id="316" r:id="rId6"/>
    <p:sldId id="324" r:id="rId7"/>
    <p:sldId id="277" r:id="rId8"/>
    <p:sldId id="292" r:id="rId9"/>
    <p:sldId id="311" r:id="rId10"/>
    <p:sldId id="317" r:id="rId11"/>
    <p:sldId id="325" r:id="rId12"/>
    <p:sldId id="304" r:id="rId13"/>
    <p:sldId id="315" r:id="rId14"/>
    <p:sldId id="297" r:id="rId15"/>
    <p:sldId id="266" r:id="rId16"/>
    <p:sldId id="323" r:id="rId17"/>
    <p:sldId id="330" r:id="rId18"/>
    <p:sldId id="331" r:id="rId19"/>
    <p:sldId id="332" r:id="rId20"/>
    <p:sldId id="318" r:id="rId21"/>
    <p:sldId id="319" r:id="rId22"/>
    <p:sldId id="320" r:id="rId23"/>
    <p:sldId id="327" r:id="rId24"/>
    <p:sldId id="273" r:id="rId25"/>
    <p:sldId id="321" r:id="rId26"/>
    <p:sldId id="328" r:id="rId27"/>
    <p:sldId id="32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71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5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6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36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4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1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3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9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9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4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1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0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0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6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0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indee.mckee@mtha.org" TargetMode="External"/><Relationship Id="rId2" Type="http://schemas.openxmlformats.org/officeDocument/2006/relationships/hyperlink" Target="mailto:DMcGiboney@mt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yan.Tavary@mt.gov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Srainey@vitalant.org" TargetMode="External"/><Relationship Id="rId3" Type="http://schemas.openxmlformats.org/officeDocument/2006/relationships/hyperlink" Target="mailto:medic373@gmail.com" TargetMode="External"/><Relationship Id="rId7" Type="http://schemas.openxmlformats.org/officeDocument/2006/relationships/hyperlink" Target="mailto:cindee.mckee@mtha.org" TargetMode="External"/><Relationship Id="rId2" Type="http://schemas.openxmlformats.org/officeDocument/2006/relationships/hyperlink" Target="mailto:BHodges@bighornhospital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knoff@bozemanhealth.org" TargetMode="External"/><Relationship Id="rId5" Type="http://schemas.openxmlformats.org/officeDocument/2006/relationships/hyperlink" Target="mailto:GColeman@parkcounty.org" TargetMode="External"/><Relationship Id="rId4" Type="http://schemas.openxmlformats.org/officeDocument/2006/relationships/hyperlink" Target="mailto:sschmid@lifeflight.org" TargetMode="External"/><Relationship Id="rId9" Type="http://schemas.openxmlformats.org/officeDocument/2006/relationships/hyperlink" Target="mailto:nathan.moyer@ih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100" dirty="0" smtClean="0"/>
              <a:t>Southern Coalition Executive Committee  Meeting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 13, 2019</a:t>
            </a:r>
            <a:endParaRPr lang="en-US" dirty="0"/>
          </a:p>
          <a:p>
            <a:r>
              <a:rPr lang="en-US" dirty="0" smtClean="0"/>
              <a:t>8:00 a.m. – 12:00 p.m.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6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Election of New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Chairman (co-chair moves up)</a:t>
            </a:r>
          </a:p>
          <a:p>
            <a:r>
              <a:rPr lang="en-US" sz="3200" dirty="0" smtClean="0"/>
              <a:t>Volunteers/Discussion, election of co-chair</a:t>
            </a:r>
          </a:p>
          <a:p>
            <a:r>
              <a:rPr lang="en-US" sz="3200" dirty="0" smtClean="0"/>
              <a:t>Volunteers/Discussion, election of treasurer</a:t>
            </a:r>
          </a:p>
          <a:p>
            <a:r>
              <a:rPr lang="en-US" sz="3200" dirty="0" smtClean="0"/>
              <a:t>Volunteers/Discussion, election of secretary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1" y="4323806"/>
            <a:ext cx="2743200" cy="23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AA1B-AFD0-46ED-9AE6-47136836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347" y="452176"/>
            <a:ext cx="2911642" cy="977255"/>
          </a:xfrm>
        </p:spPr>
        <p:txBody>
          <a:bodyPr>
            <a:noAutofit/>
          </a:bodyPr>
          <a:lstStyle/>
          <a:p>
            <a:r>
              <a:rPr lang="en-US" sz="2400" dirty="0" smtClean="0"/>
              <a:t>Southern</a:t>
            </a:r>
            <a:br>
              <a:rPr lang="en-US" sz="2400" dirty="0" smtClean="0"/>
            </a:br>
            <a:r>
              <a:rPr lang="en-US" sz="2400" dirty="0" smtClean="0"/>
              <a:t>Coalition Assessment Tool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28E4D-D535-4643-AC59-3756E9E67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035" y="1793526"/>
            <a:ext cx="84105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8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Business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671060"/>
            <a:ext cx="3970421" cy="30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7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HPP</a:t>
            </a:r>
            <a:br>
              <a:rPr lang="en-US" dirty="0" smtClean="0"/>
            </a:br>
            <a:r>
              <a:rPr lang="en-US" dirty="0" smtClean="0"/>
              <a:t>FOA review of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Healthcare Readiness and Response Coordinator:</a:t>
            </a:r>
          </a:p>
          <a:p>
            <a:pPr lvl="1"/>
            <a:r>
              <a:rPr lang="en-US" sz="2800" dirty="0" smtClean="0"/>
              <a:t>Volunteer to be on the interview panel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Clinical Advisor:</a:t>
            </a:r>
          </a:p>
          <a:p>
            <a:pPr lvl="1"/>
            <a:r>
              <a:rPr lang="en-US" sz="2800" dirty="0" smtClean="0"/>
              <a:t>Volunteer/suggestions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4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 of </a:t>
            </a:r>
            <a:r>
              <a:rPr lang="en-US" dirty="0"/>
              <a:t>Additional HCC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four core members of HCCs will remain the same</a:t>
            </a:r>
            <a:r>
              <a:rPr lang="en-US" dirty="0"/>
              <a:t>.  However, HPP encourages additional representation from these functional entities that are required to support acute health care service delivery.  These are not limited to the following:</a:t>
            </a:r>
          </a:p>
          <a:p>
            <a:pPr lvl="1"/>
            <a:r>
              <a:rPr lang="en-US" dirty="0"/>
              <a:t>Medical supply chain organizations	</a:t>
            </a:r>
          </a:p>
          <a:p>
            <a:pPr lvl="1"/>
            <a:r>
              <a:rPr lang="en-US" dirty="0"/>
              <a:t>Pharmacies</a:t>
            </a:r>
          </a:p>
          <a:p>
            <a:pPr lvl="1"/>
            <a:r>
              <a:rPr lang="en-US" dirty="0"/>
              <a:t>Blood banks</a:t>
            </a:r>
          </a:p>
          <a:p>
            <a:pPr lvl="1"/>
            <a:r>
              <a:rPr lang="en-US" dirty="0"/>
              <a:t>Clinical labs</a:t>
            </a:r>
          </a:p>
          <a:p>
            <a:pPr lvl="1"/>
            <a:r>
              <a:rPr lang="en-US" dirty="0"/>
              <a:t>Federal health care organizations</a:t>
            </a:r>
          </a:p>
          <a:p>
            <a:pPr lvl="1"/>
            <a:r>
              <a:rPr lang="en-US" dirty="0"/>
              <a:t>Outpatient care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5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New Business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Southern Coalition New Name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Southern Coalition Logo</a:t>
            </a:r>
          </a:p>
          <a:p>
            <a:pPr lvl="1"/>
            <a:r>
              <a:rPr lang="en-US" dirty="0" smtClean="0"/>
              <a:t>Would you like to use this?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C4425-7790-44CC-B561-29F872FE3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69" y="2396154"/>
            <a:ext cx="3620936" cy="36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4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Business 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Juvare Presentation</a:t>
            </a:r>
          </a:p>
          <a:p>
            <a:pPr lvl="1"/>
            <a:r>
              <a:rPr lang="en-US" dirty="0" smtClean="0"/>
              <a:t>Kyrsten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Advisory Council Update</a:t>
            </a:r>
          </a:p>
          <a:p>
            <a:pPr lvl="1"/>
            <a:r>
              <a:rPr lang="en-US" dirty="0" smtClean="0"/>
              <a:t>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6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Southern Coalition</a:t>
            </a:r>
            <a:br>
              <a:rPr lang="en-US" dirty="0" smtClean="0"/>
            </a:br>
            <a:r>
              <a:rPr lang="en-US" dirty="0" err="1" smtClean="0"/>
              <a:t>Juvare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Contacted all facilities at least 3 times if no response to initial email was received, which was 2 facilities</a:t>
            </a:r>
          </a:p>
          <a:p>
            <a:r>
              <a:rPr lang="en-US" sz="3200" dirty="0"/>
              <a:t>Met with 9 facilities- all hospitals or critical access hospitals, 17 individuals trained</a:t>
            </a:r>
          </a:p>
          <a:p>
            <a:r>
              <a:rPr lang="en-US" sz="3200" dirty="0"/>
              <a:t>1 county DES agency received training, </a:t>
            </a:r>
          </a:p>
          <a:p>
            <a:r>
              <a:rPr lang="en-US" sz="3200" dirty="0" err="1"/>
              <a:t>eICS</a:t>
            </a:r>
            <a:r>
              <a:rPr lang="en-US" sz="3200" dirty="0"/>
              <a:t> was used for 1 real event, and 3 drills in the coalition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13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Southern Coalition</a:t>
            </a:r>
            <a:br>
              <a:rPr lang="en-US" dirty="0" smtClean="0"/>
            </a:br>
            <a:r>
              <a:rPr lang="en-US" dirty="0" err="1" smtClean="0"/>
              <a:t>Juvare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/>
              <a:t>CHEERS</a:t>
            </a:r>
            <a:endParaRPr lang="en-US" sz="2800" b="1" dirty="0"/>
          </a:p>
          <a:p>
            <a:pPr lvl="1"/>
            <a:r>
              <a:rPr lang="en-US" sz="2800" dirty="0"/>
              <a:t>3 facilities very enthusiastic regarding the software- already uploading EOPs, contacts, </a:t>
            </a:r>
            <a:r>
              <a:rPr lang="en-US" sz="2800" dirty="0" err="1"/>
              <a:t>etc</a:t>
            </a:r>
            <a:endParaRPr lang="en-US" sz="2800" dirty="0"/>
          </a:p>
          <a:p>
            <a:pPr lvl="1"/>
            <a:r>
              <a:rPr lang="en-US" sz="2800" dirty="0"/>
              <a:t>County agencies very enthusiastic about access to </a:t>
            </a:r>
            <a:r>
              <a:rPr lang="en-US" sz="2800" dirty="0" err="1"/>
              <a:t>eICS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Excited about the ‘mass notification’ feature</a:t>
            </a:r>
          </a:p>
          <a:p>
            <a:pPr lvl="1"/>
            <a:r>
              <a:rPr lang="en-US" sz="2800" dirty="0"/>
              <a:t>Many ideas for utilizing </a:t>
            </a:r>
            <a:r>
              <a:rPr lang="en-US" sz="2800" dirty="0" err="1"/>
              <a:t>EMResource</a:t>
            </a:r>
            <a:r>
              <a:rPr lang="en-US" sz="2800" dirty="0"/>
              <a:t> for inventory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19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Southern Coalition</a:t>
            </a:r>
            <a:br>
              <a:rPr lang="en-US" dirty="0" smtClean="0"/>
            </a:br>
            <a:r>
              <a:rPr lang="en-US" dirty="0" err="1" smtClean="0"/>
              <a:t>Juvare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 smtClean="0"/>
              <a:t>CONCERNS</a:t>
            </a:r>
            <a:endParaRPr lang="en-US" sz="2800" b="1" dirty="0" smtClean="0"/>
          </a:p>
          <a:p>
            <a:pPr lvl="1"/>
            <a:r>
              <a:rPr lang="en-US" sz="2600" dirty="0" smtClean="0"/>
              <a:t>regarding </a:t>
            </a:r>
            <a:r>
              <a:rPr lang="en-US" sz="2600" dirty="0"/>
              <a:t>the front-end work needed to load the information into the software program</a:t>
            </a:r>
          </a:p>
          <a:p>
            <a:pPr lvl="1"/>
            <a:r>
              <a:rPr lang="en-US" sz="2600" dirty="0"/>
              <a:t>keeping contact lists up to date</a:t>
            </a:r>
          </a:p>
          <a:p>
            <a:pPr lvl="1"/>
            <a:r>
              <a:rPr lang="en-US" sz="2600" dirty="0"/>
              <a:t>repeated training of staff on the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6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Introductions</a:t>
            </a:r>
            <a:br>
              <a:rPr lang="en-US" dirty="0" smtClean="0"/>
            </a:br>
            <a:r>
              <a:rPr lang="en-US" dirty="0" smtClean="0"/>
              <a:t>and Roll Call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23" y="2193925"/>
            <a:ext cx="3217354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36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Possible trainings</a:t>
            </a:r>
            <a:br>
              <a:rPr lang="en-US" dirty="0" smtClean="0"/>
            </a:br>
            <a:r>
              <a:rPr lang="en-US" dirty="0" smtClean="0"/>
              <a:t>for 2019-2020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Mental Health First Aid for EMS/Law Enforcement/Fire</a:t>
            </a:r>
          </a:p>
          <a:p>
            <a:r>
              <a:rPr lang="en-US" dirty="0" smtClean="0"/>
              <a:t>Summer Institute</a:t>
            </a:r>
          </a:p>
          <a:p>
            <a:pPr lvl="1"/>
            <a:r>
              <a:rPr lang="en-US" dirty="0" smtClean="0"/>
              <a:t>Place holder for all 4 coalitions to come together for an annual meeting</a:t>
            </a:r>
          </a:p>
          <a:p>
            <a:r>
              <a:rPr lang="en-US" dirty="0" smtClean="0"/>
              <a:t>Pediatric Disaster and Emergency Preparedness</a:t>
            </a:r>
          </a:p>
          <a:p>
            <a:r>
              <a:rPr lang="en-US" dirty="0" smtClean="0"/>
              <a:t>Health Sector Emergency Preparedness (HSEP)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41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educational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CISM Training (Group Crisis Intervention Training:</a:t>
            </a:r>
          </a:p>
          <a:p>
            <a:pPr lvl="1"/>
            <a:r>
              <a:rPr lang="en-US" sz="2800" dirty="0" smtClean="0"/>
              <a:t>June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&amp;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Helena (approve mileage and lodging)</a:t>
            </a:r>
          </a:p>
          <a:p>
            <a:r>
              <a:rPr lang="en-US" sz="2800" b="1" dirty="0" smtClean="0"/>
              <a:t>CHEC (Certified Hospital Emergency Coordinator):</a:t>
            </a:r>
          </a:p>
          <a:p>
            <a:pPr lvl="1"/>
            <a:r>
              <a:rPr lang="en-US" sz="2800" dirty="0" smtClean="0"/>
              <a:t>June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and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Great Falls (approve mileage and lodging)</a:t>
            </a:r>
          </a:p>
          <a:p>
            <a:r>
              <a:rPr lang="en-US" sz="2800" b="1" dirty="0" smtClean="0"/>
              <a:t>TEEX Exercise &amp; Training- Active Shooter: </a:t>
            </a:r>
          </a:p>
          <a:p>
            <a:pPr lvl="1"/>
            <a:r>
              <a:rPr lang="en-US" sz="2800" dirty="0" smtClean="0"/>
              <a:t>June 25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Great Falls (approve mileage and lodging)</a:t>
            </a:r>
          </a:p>
        </p:txBody>
      </p:sp>
    </p:spTree>
    <p:extLst>
      <p:ext uri="{BB962C8B-B14F-4D97-AF65-F5344CB8AC3E}">
        <p14:creationId xmlns:p14="http://schemas.microsoft.com/office/powerpoint/2010/main" val="37860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Upcoming Educational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Summer </a:t>
            </a:r>
            <a:r>
              <a:rPr lang="en-US" b="1" dirty="0" smtClean="0"/>
              <a:t>Institute:</a:t>
            </a:r>
            <a:endParaRPr lang="en-US" b="1" dirty="0"/>
          </a:p>
          <a:p>
            <a:pPr lvl="1"/>
            <a:r>
              <a:rPr lang="en-US" dirty="0"/>
              <a:t>July 16</a:t>
            </a:r>
            <a:r>
              <a:rPr lang="en-US" baseline="30000" dirty="0"/>
              <a:t>th</a:t>
            </a:r>
            <a:r>
              <a:rPr lang="en-US" dirty="0"/>
              <a:t> -18</a:t>
            </a:r>
            <a:r>
              <a:rPr lang="en-US" baseline="30000" dirty="0"/>
              <a:t>th</a:t>
            </a:r>
            <a:r>
              <a:rPr lang="en-US" dirty="0"/>
              <a:t> Missoula</a:t>
            </a:r>
          </a:p>
          <a:p>
            <a:pPr lvl="1"/>
            <a:r>
              <a:rPr lang="en-US" dirty="0"/>
              <a:t>July 16</a:t>
            </a:r>
            <a:r>
              <a:rPr lang="en-US" baseline="30000" dirty="0"/>
              <a:t>th</a:t>
            </a:r>
            <a:r>
              <a:rPr lang="en-US" dirty="0"/>
              <a:t> 1:00-5:00 EC</a:t>
            </a:r>
          </a:p>
          <a:p>
            <a:pPr lvl="1"/>
            <a:r>
              <a:rPr lang="en-US" dirty="0"/>
              <a:t>July 17th 8:00 -5:00 EC</a:t>
            </a:r>
          </a:p>
          <a:p>
            <a:pPr lvl="1"/>
            <a:r>
              <a:rPr lang="en-US" dirty="0"/>
              <a:t>July 18</a:t>
            </a:r>
            <a:r>
              <a:rPr lang="en-US" baseline="30000" dirty="0"/>
              <a:t>th</a:t>
            </a:r>
            <a:r>
              <a:rPr lang="en-US" dirty="0"/>
              <a:t> Health Sector Emergency Preparedness (HSEP)</a:t>
            </a:r>
          </a:p>
          <a:p>
            <a:pPr lvl="1"/>
            <a:r>
              <a:rPr lang="en-US" dirty="0"/>
              <a:t>Approve lodging and mileage for all 3 days</a:t>
            </a:r>
          </a:p>
          <a:p>
            <a:r>
              <a:rPr lang="en-US" b="1" dirty="0" smtClean="0"/>
              <a:t>Pediatric Disaster Response and Emergency Preparedness Training:</a:t>
            </a:r>
          </a:p>
          <a:p>
            <a:pPr lvl="1"/>
            <a:r>
              <a:rPr lang="en-US" dirty="0" smtClean="0"/>
              <a:t>August 7</a:t>
            </a:r>
            <a:r>
              <a:rPr lang="en-US" baseline="30000" dirty="0" smtClean="0"/>
              <a:t>th</a:t>
            </a:r>
            <a:r>
              <a:rPr lang="en-US" dirty="0" smtClean="0"/>
              <a:t> &amp; 8</a:t>
            </a:r>
            <a:r>
              <a:rPr lang="en-US" baseline="30000" dirty="0" smtClean="0"/>
              <a:t>th</a:t>
            </a:r>
            <a:r>
              <a:rPr lang="en-US" dirty="0" smtClean="0"/>
              <a:t> Great Falls</a:t>
            </a:r>
          </a:p>
          <a:p>
            <a:pPr lvl="1"/>
            <a:r>
              <a:rPr lang="en-US" dirty="0" smtClean="0"/>
              <a:t>Approve mileage and lodging for 2 -3 days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7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Exercise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Tragic School Bus 2</a:t>
            </a:r>
          </a:p>
          <a:p>
            <a:pPr lvl="1"/>
            <a:r>
              <a:rPr lang="en-US" dirty="0" smtClean="0"/>
              <a:t>Pediatric Table Top Exercise</a:t>
            </a:r>
          </a:p>
          <a:p>
            <a:pPr lvl="1"/>
            <a:r>
              <a:rPr lang="en-US" dirty="0" smtClean="0"/>
              <a:t>April 25</a:t>
            </a:r>
            <a:r>
              <a:rPr lang="en-US" baseline="30000" dirty="0" smtClean="0"/>
              <a:t>th</a:t>
            </a:r>
            <a:r>
              <a:rPr lang="en-US" dirty="0" smtClean="0"/>
              <a:t> – May 30th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MCM October 2019</a:t>
            </a:r>
          </a:p>
          <a:p>
            <a:pPr lvl="1"/>
            <a:r>
              <a:rPr lang="en-US" dirty="0" smtClean="0"/>
              <a:t>Looking for volunteers to be patients?</a:t>
            </a:r>
          </a:p>
          <a:p>
            <a:pPr lvl="1"/>
            <a:r>
              <a:rPr lang="en-US" dirty="0" smtClean="0"/>
              <a:t>Volunteer Facilities?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90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Future Business</a:t>
            </a:r>
            <a:br>
              <a:rPr lang="en-US" dirty="0"/>
            </a:br>
            <a:r>
              <a:rPr lang="en-US" dirty="0" smtClean="0"/>
              <a:t>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59875"/>
            <a:ext cx="10820400" cy="4024125"/>
          </a:xfrm>
        </p:spPr>
        <p:txBody>
          <a:bodyPr/>
          <a:lstStyle/>
          <a:p>
            <a:r>
              <a:rPr lang="en-US" dirty="0" smtClean="0"/>
              <a:t>Bylaws</a:t>
            </a:r>
          </a:p>
          <a:p>
            <a:r>
              <a:rPr lang="en-US" dirty="0" smtClean="0"/>
              <a:t>Regional HVA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13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Summer Institute </a:t>
            </a:r>
            <a:br>
              <a:rPr lang="en-US" sz="3200" dirty="0" smtClean="0"/>
            </a:br>
            <a:r>
              <a:rPr lang="en-US" sz="3200" dirty="0" smtClean="0"/>
              <a:t>All 4 Executive Committee Members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July 16</a:t>
            </a:r>
            <a:r>
              <a:rPr lang="en-US" b="1" baseline="30000" dirty="0" smtClean="0"/>
              <a:t>th</a:t>
            </a:r>
            <a:r>
              <a:rPr lang="en-US" b="1" dirty="0" smtClean="0"/>
              <a:t> &amp; 17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r>
              <a:rPr lang="en-US" dirty="0" smtClean="0"/>
              <a:t>July 18</a:t>
            </a:r>
            <a:r>
              <a:rPr lang="en-US" baseline="30000" dirty="0" smtClean="0"/>
              <a:t>th</a:t>
            </a:r>
            <a:r>
              <a:rPr lang="en-US" dirty="0" smtClean="0"/>
              <a:t> HSEP (if you would like to stay and attend)</a:t>
            </a:r>
          </a:p>
          <a:p>
            <a:r>
              <a:rPr lang="en-US" dirty="0" smtClean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254108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Don McGiboney</a:t>
            </a:r>
          </a:p>
          <a:p>
            <a:pPr lvl="1"/>
            <a:r>
              <a:rPr lang="en-US" dirty="0"/>
              <a:t>406-444-5942</a:t>
            </a:r>
          </a:p>
          <a:p>
            <a:pPr lvl="1"/>
            <a:r>
              <a:rPr lang="en-US" dirty="0">
                <a:hlinkClick r:id="rId2"/>
              </a:rPr>
              <a:t>DMcGiboney@mt.gov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Cindee McKee</a:t>
            </a:r>
          </a:p>
          <a:p>
            <a:pPr lvl="1"/>
            <a:r>
              <a:rPr lang="en-US" dirty="0"/>
              <a:t>406-457-8027</a:t>
            </a:r>
          </a:p>
          <a:p>
            <a:pPr lvl="1"/>
            <a:r>
              <a:rPr lang="en-US" dirty="0">
                <a:hlinkClick r:id="rId3"/>
              </a:rPr>
              <a:t>Cindee.mckee@mtha.org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Bryan Tavary</a:t>
            </a:r>
          </a:p>
          <a:p>
            <a:pPr lvl="1"/>
            <a:r>
              <a:rPr lang="en-US" dirty="0"/>
              <a:t>406-444-3898</a:t>
            </a:r>
          </a:p>
          <a:p>
            <a:pPr lvl="1"/>
            <a:r>
              <a:rPr lang="en-US" dirty="0">
                <a:hlinkClick r:id="rId4"/>
              </a:rPr>
              <a:t>Bryan.Tavary@mt.gov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38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Questions/ Comments/Thoughts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68" y="3017293"/>
            <a:ext cx="356936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3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Minutes Review and Approval</a:t>
            </a:r>
            <a:br>
              <a:rPr lang="en-US" dirty="0"/>
            </a:br>
            <a:r>
              <a:rPr lang="en-US" dirty="0"/>
              <a:t>Treasurer’s Report and </a:t>
            </a:r>
            <a:r>
              <a:rPr lang="en-US" dirty="0" smtClean="0"/>
              <a:t>Approval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3" y="3015916"/>
            <a:ext cx="3264568" cy="2307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9" y="2478504"/>
            <a:ext cx="3900237" cy="26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1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Breakdown of Budget for</a:t>
            </a:r>
            <a:br>
              <a:rPr lang="en-US" dirty="0" smtClean="0"/>
            </a:br>
            <a:r>
              <a:rPr lang="en-US" dirty="0" smtClean="0"/>
              <a:t>2019-2020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HPP Staff- $120,440.00			</a:t>
            </a:r>
          </a:p>
          <a:p>
            <a:r>
              <a:rPr lang="en-US" sz="1800" dirty="0" smtClean="0"/>
              <a:t>HPP Travel-  $22,271.00</a:t>
            </a:r>
          </a:p>
          <a:p>
            <a:r>
              <a:rPr lang="en-US" sz="1800" dirty="0" smtClean="0"/>
              <a:t>HPP Supplies- $347.00</a:t>
            </a:r>
          </a:p>
          <a:p>
            <a:r>
              <a:rPr lang="en-US" sz="1800" dirty="0" smtClean="0"/>
              <a:t>HPP Support- $1,000.00</a:t>
            </a:r>
          </a:p>
          <a:p>
            <a:r>
              <a:rPr lang="en-US" sz="1800" dirty="0" smtClean="0"/>
              <a:t>DPHHS Indirect Costs- $45,345.00</a:t>
            </a:r>
          </a:p>
          <a:p>
            <a:r>
              <a:rPr lang="en-US" sz="1800" dirty="0" smtClean="0"/>
              <a:t>MHA Staff- $374,071.00</a:t>
            </a:r>
          </a:p>
          <a:p>
            <a:r>
              <a:rPr lang="en-US" sz="1800" dirty="0" smtClean="0"/>
              <a:t>MHA Indirect Costs- $162,812.00</a:t>
            </a:r>
          </a:p>
          <a:p>
            <a:r>
              <a:rPr lang="en-US" sz="1800" dirty="0" smtClean="0"/>
              <a:t>MHA Support- $27,073.00</a:t>
            </a:r>
          </a:p>
          <a:p>
            <a:r>
              <a:rPr lang="en-US" sz="1800" dirty="0" smtClean="0"/>
              <a:t>MHA Travel- $72,148.00</a:t>
            </a:r>
          </a:p>
          <a:p>
            <a:r>
              <a:rPr lang="en-US" sz="1800" dirty="0" smtClean="0"/>
              <a:t>Each Coalition- $66,217.50 (x 4)</a:t>
            </a:r>
          </a:p>
          <a:p>
            <a:r>
              <a:rPr lang="en-US" sz="1800" b="1" dirty="0" smtClean="0"/>
              <a:t>Total - $1,090,377.00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1579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Determine Budget for</a:t>
            </a:r>
            <a:br>
              <a:rPr lang="en-US" dirty="0" smtClean="0"/>
            </a:br>
            <a:r>
              <a:rPr lang="en-US" dirty="0" smtClean="0"/>
              <a:t> 2019-2020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Budget:  $66,217.50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Juvare Payment: </a:t>
            </a:r>
            <a:r>
              <a:rPr lang="en-US" dirty="0" smtClean="0"/>
              <a:t>$61,535.10(total)</a:t>
            </a:r>
          </a:p>
          <a:p>
            <a:pPr lvl="2"/>
            <a:r>
              <a:rPr lang="en-US" dirty="0" smtClean="0"/>
              <a:t> $</a:t>
            </a:r>
            <a:r>
              <a:rPr lang="en-US" b="1" dirty="0" smtClean="0"/>
              <a:t>15,383.77 per coalition</a:t>
            </a:r>
          </a:p>
          <a:p>
            <a:pPr marL="914400" lvl="2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ABLS</a:t>
            </a:r>
            <a:r>
              <a:rPr lang="en-US" b="1" dirty="0"/>
              <a:t> </a:t>
            </a:r>
            <a:r>
              <a:rPr lang="en-US" b="1" dirty="0" smtClean="0"/>
              <a:t>(Advanced Burn Life Support)</a:t>
            </a:r>
          </a:p>
          <a:p>
            <a:pPr lvl="2"/>
            <a:r>
              <a:rPr lang="en-US" b="1" dirty="0" smtClean="0"/>
              <a:t>$10,500.00 per class</a:t>
            </a:r>
            <a:endParaRPr lang="en-US" b="1" dirty="0"/>
          </a:p>
          <a:p>
            <a:pPr lvl="2"/>
            <a:r>
              <a:rPr lang="en-US" dirty="0" smtClean="0"/>
              <a:t>typically hosted in each region</a:t>
            </a:r>
          </a:p>
          <a:p>
            <a:pPr lvl="2"/>
            <a:r>
              <a:rPr lang="en-US" dirty="0" smtClean="0"/>
              <a:t>25 students</a:t>
            </a:r>
          </a:p>
          <a:p>
            <a:pPr lvl="2"/>
            <a:r>
              <a:rPr lang="en-US" dirty="0" smtClean="0"/>
              <a:t>4 year certificate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BDLS</a:t>
            </a:r>
            <a:r>
              <a:rPr lang="en-US" b="1" dirty="0"/>
              <a:t> </a:t>
            </a:r>
            <a:r>
              <a:rPr lang="en-US" b="1" dirty="0" smtClean="0"/>
              <a:t>(Basic Disaster Life Support)</a:t>
            </a:r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$5,350.00 (Approx. per class includes books)</a:t>
            </a:r>
          </a:p>
          <a:p>
            <a:pPr lvl="2"/>
            <a:r>
              <a:rPr lang="en-US" b="1" dirty="0" smtClean="0"/>
              <a:t>Approx. $1,337.50 per coalition depending on how many classes </a:t>
            </a:r>
          </a:p>
          <a:p>
            <a:pPr marL="914400" lvl="2" indent="0">
              <a:buNone/>
            </a:pPr>
            <a:endParaRPr lang="en-US" b="1" dirty="0" smtClean="0"/>
          </a:p>
          <a:p>
            <a:pPr marL="914400" lvl="2" indent="0">
              <a:buNone/>
            </a:pPr>
            <a:endParaRPr lang="en-US" b="1" dirty="0" smtClean="0"/>
          </a:p>
          <a:p>
            <a:pPr lvl="2"/>
            <a:endParaRPr lang="en-US" b="1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1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Budget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ADLS (Advanced Disaster Life Support) </a:t>
            </a:r>
          </a:p>
          <a:p>
            <a:pPr lvl="1"/>
            <a:r>
              <a:rPr lang="en-US" dirty="0" smtClean="0"/>
              <a:t>Class and venue approx. $43,000.00 (Class $37,000.00; Venue $6,000.00)</a:t>
            </a:r>
          </a:p>
          <a:p>
            <a:pPr lvl="1"/>
            <a:r>
              <a:rPr lang="en-US" dirty="0" smtClean="0"/>
              <a:t>50 students</a:t>
            </a:r>
          </a:p>
          <a:p>
            <a:pPr lvl="1"/>
            <a:r>
              <a:rPr lang="en-US" dirty="0" smtClean="0"/>
              <a:t>3 year certificate</a:t>
            </a:r>
          </a:p>
          <a:p>
            <a:pPr lvl="1"/>
            <a:r>
              <a:rPr lang="en-US" b="1" dirty="0" smtClean="0"/>
              <a:t>Approx. $10,750.00 per coalition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b="1" dirty="0" smtClean="0"/>
              <a:t>CHEC (Certified Hospital Emergency Coordinator)</a:t>
            </a:r>
          </a:p>
          <a:p>
            <a:pPr lvl="1"/>
            <a:r>
              <a:rPr lang="en-US" b="1" dirty="0" smtClean="0"/>
              <a:t>$18,000.00 per class</a:t>
            </a:r>
          </a:p>
          <a:p>
            <a:pPr lvl="1"/>
            <a:r>
              <a:rPr lang="en-US" dirty="0" smtClean="0"/>
              <a:t>Hosted regionally this year</a:t>
            </a:r>
          </a:p>
          <a:p>
            <a:pPr lvl="1"/>
            <a:r>
              <a:rPr lang="en-US" dirty="0" smtClean="0"/>
              <a:t>25-30 students</a:t>
            </a:r>
          </a:p>
          <a:p>
            <a:pPr lvl="1"/>
            <a:r>
              <a:rPr lang="en-US" dirty="0" smtClean="0"/>
              <a:t>3 year certification (if certified)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058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Grant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St. Vincent Health Care</a:t>
            </a:r>
          </a:p>
          <a:p>
            <a:pPr lvl="1"/>
            <a:r>
              <a:rPr lang="en-US" sz="3200" dirty="0" smtClean="0"/>
              <a:t>Grant Amount- $70,000.00</a:t>
            </a:r>
          </a:p>
          <a:p>
            <a:pPr lvl="1"/>
            <a:r>
              <a:rPr lang="en-US" sz="3200" dirty="0" smtClean="0"/>
              <a:t>Cost Match- $83,709.84</a:t>
            </a:r>
          </a:p>
          <a:p>
            <a:pPr lvl="2"/>
            <a:r>
              <a:rPr lang="en-US" sz="3200" dirty="0" smtClean="0"/>
              <a:t>Determine amount to fund after review of the budget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5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Old Business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6" y="2911643"/>
            <a:ext cx="4868778" cy="25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Southern coalition </a:t>
            </a:r>
            <a:br>
              <a:rPr lang="en-US" dirty="0" smtClean="0"/>
            </a:br>
            <a:r>
              <a:rPr lang="en-US" dirty="0" smtClean="0"/>
              <a:t>Executive Committee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001900"/>
              </p:ext>
            </p:extLst>
          </p:nvPr>
        </p:nvGraphicFramePr>
        <p:xfrm>
          <a:off x="1921446" y="2193919"/>
          <a:ext cx="8349108" cy="4024325"/>
        </p:xfrm>
        <a:graphic>
          <a:graphicData uri="http://schemas.openxmlformats.org/drawingml/2006/table">
            <a:tbl>
              <a:tblPr/>
              <a:tblGrid>
                <a:gridCol w="622227">
                  <a:extLst>
                    <a:ext uri="{9D8B030D-6E8A-4147-A177-3AD203B41FA5}">
                      <a16:colId xmlns:a16="http://schemas.microsoft.com/office/drawing/2014/main" val="1132547567"/>
                    </a:ext>
                  </a:extLst>
                </a:gridCol>
                <a:gridCol w="622227">
                  <a:extLst>
                    <a:ext uri="{9D8B030D-6E8A-4147-A177-3AD203B41FA5}">
                      <a16:colId xmlns:a16="http://schemas.microsoft.com/office/drawing/2014/main" val="3955193853"/>
                    </a:ext>
                  </a:extLst>
                </a:gridCol>
                <a:gridCol w="2789294">
                  <a:extLst>
                    <a:ext uri="{9D8B030D-6E8A-4147-A177-3AD203B41FA5}">
                      <a16:colId xmlns:a16="http://schemas.microsoft.com/office/drawing/2014/main" val="3247688406"/>
                    </a:ext>
                  </a:extLst>
                </a:gridCol>
                <a:gridCol w="2167067">
                  <a:extLst>
                    <a:ext uri="{9D8B030D-6E8A-4147-A177-3AD203B41FA5}">
                      <a16:colId xmlns:a16="http://schemas.microsoft.com/office/drawing/2014/main" val="2203964879"/>
                    </a:ext>
                  </a:extLst>
                </a:gridCol>
                <a:gridCol w="2148293">
                  <a:extLst>
                    <a:ext uri="{9D8B030D-6E8A-4147-A177-3AD203B41FA5}">
                      <a16:colId xmlns:a16="http://schemas.microsoft.com/office/drawing/2014/main" val="1822722871"/>
                    </a:ext>
                  </a:extLst>
                </a:gridCol>
              </a:tblGrid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996537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Hodges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Treasurer/ Emergency Prpeparedness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Horn Hospital Association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BHodges@bighornhospital.org</a:t>
                      </a:r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973848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Farnum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Co-Chair Emergency Preparedness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Pioneer Medical Center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rfarnum@pmcmt.org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139265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Hanson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 DES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CHHanson@mt.gov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98948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Staton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Health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RiverStone Health (Public Health)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jennifer.sta@riverstonehealth.org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887208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Jason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Mahoney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Chairperson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AMR / EMSC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medic373@gmail.com </a:t>
                      </a:r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562111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Stephen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Schmid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Flight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Flight Network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sschmid@lifeflight.org</a:t>
                      </a:r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889344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Greg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Coleman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 County OEM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GColeman@parkcounty.org</a:t>
                      </a:r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09036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Sue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Woods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Health Emergency Prepardness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CMHD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</a:rPr>
                        <a:t>phn@co.fergus.mt.us 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584520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Nordel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Preparedness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Vincent Hospital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david.nordel@sclhealth.org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23235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Birgen 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Knoff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Director, Clinical Practice, R.N.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Bozeman Health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bknoff@bozemanhealth.org</a:t>
                      </a:r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856622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61646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453053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92854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731522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688595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McGiboney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Preparedness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DPHHS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DMcGiboney@mt.gov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027126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Kevin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O'Loughlin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DPHHS 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DPHHS PHEP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koloughlin@mt.gov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834464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Bryan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Tavary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Preparedness Program Coordinator (ABLS)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DPHHS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bryan.tavary@mt.gov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733510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Cindee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McKee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Secretary/ Emergency Preparedness Coord.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MHA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cindee.mckee@mtha.org</a:t>
                      </a:r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2449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746067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420059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688165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Rainey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Vitalant (United Blood Services)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Srainey@vitalant.org</a:t>
                      </a:r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597886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Nathan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Moyer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Preparedness 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Lame Deer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nathan.moyer@ihs.gov</a:t>
                      </a:r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36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8148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1059</TotalTime>
  <Words>808</Words>
  <Application>Microsoft Office PowerPoint</Application>
  <PresentationFormat>Widescreen</PresentationFormat>
  <Paragraphs>270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Helvetica</vt:lpstr>
      <vt:lpstr>Vapor Trail</vt:lpstr>
      <vt:lpstr>  Southern Coalition Executive Committee  Meeting</vt:lpstr>
      <vt:lpstr>Introductions and Roll Call</vt:lpstr>
      <vt:lpstr>Minutes Review and Approval Treasurer’s Report and Approval</vt:lpstr>
      <vt:lpstr>Breakdown of Budget for 2019-2020</vt:lpstr>
      <vt:lpstr>Determine Budget for  2019-2020</vt:lpstr>
      <vt:lpstr>Budget (cont.)</vt:lpstr>
      <vt:lpstr>Grant Applications</vt:lpstr>
      <vt:lpstr>Old Business</vt:lpstr>
      <vt:lpstr>Southern coalition  Executive Committee</vt:lpstr>
      <vt:lpstr>Election of New Officers</vt:lpstr>
      <vt:lpstr>Southern Coalition Assessment Tool </vt:lpstr>
      <vt:lpstr>New Business</vt:lpstr>
      <vt:lpstr>HPP FOA review of requirements</vt:lpstr>
      <vt:lpstr>Review of Additional HCC Membership</vt:lpstr>
      <vt:lpstr>New Business (continued)</vt:lpstr>
      <vt:lpstr>New Business  (Continued)</vt:lpstr>
      <vt:lpstr>Southern Coalition Juvare Update</vt:lpstr>
      <vt:lpstr>Southern Coalition Juvare Update</vt:lpstr>
      <vt:lpstr>Southern Coalition Juvare Update</vt:lpstr>
      <vt:lpstr>Other Possible trainings for 2019-2020</vt:lpstr>
      <vt:lpstr>Upcoming educational opportunities</vt:lpstr>
      <vt:lpstr>Upcoming Educational opportunities </vt:lpstr>
      <vt:lpstr>Upcoming Exercise Opportunities</vt:lpstr>
      <vt:lpstr>Future Business  Meeting</vt:lpstr>
      <vt:lpstr>Summer Institute  All 4 Executive Committee Members</vt:lpstr>
      <vt:lpstr>Contact Information</vt:lpstr>
      <vt:lpstr>Thank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Coalition Executive Committee Meeting  January 23, 2019</dc:title>
  <dc:creator>Cindee McKee</dc:creator>
  <cp:lastModifiedBy>Cindee McKee</cp:lastModifiedBy>
  <cp:revision>172</cp:revision>
  <dcterms:created xsi:type="dcterms:W3CDTF">2019-01-16T18:07:31Z</dcterms:created>
  <dcterms:modified xsi:type="dcterms:W3CDTF">2019-07-29T21:17:18Z</dcterms:modified>
</cp:coreProperties>
</file>